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9"/>
  </p:notesMasterIdLst>
  <p:sldIdLst>
    <p:sldId id="5600" r:id="rId2"/>
    <p:sldId id="687" r:id="rId3"/>
    <p:sldId id="804" r:id="rId4"/>
    <p:sldId id="4545" r:id="rId5"/>
    <p:sldId id="5603" r:id="rId6"/>
    <p:sldId id="5604" r:id="rId7"/>
    <p:sldId id="788" r:id="rId8"/>
    <p:sldId id="1087" r:id="rId9"/>
    <p:sldId id="1381" r:id="rId10"/>
    <p:sldId id="1378" r:id="rId11"/>
    <p:sldId id="1382" r:id="rId12"/>
    <p:sldId id="971" r:id="rId13"/>
    <p:sldId id="787" r:id="rId14"/>
    <p:sldId id="1318" r:id="rId15"/>
    <p:sldId id="1135" r:id="rId16"/>
    <p:sldId id="756" r:id="rId17"/>
    <p:sldId id="1303" r:id="rId18"/>
    <p:sldId id="757" r:id="rId19"/>
    <p:sldId id="1321" r:id="rId20"/>
    <p:sldId id="1320" r:id="rId21"/>
    <p:sldId id="300" r:id="rId22"/>
    <p:sldId id="292" r:id="rId23"/>
    <p:sldId id="295" r:id="rId24"/>
    <p:sldId id="306" r:id="rId25"/>
    <p:sldId id="1335" r:id="rId26"/>
    <p:sldId id="1329" r:id="rId27"/>
    <p:sldId id="365" r:id="rId28"/>
    <p:sldId id="1331" r:id="rId29"/>
    <p:sldId id="357" r:id="rId30"/>
    <p:sldId id="1121" r:id="rId31"/>
    <p:sldId id="564" r:id="rId32"/>
    <p:sldId id="1122" r:id="rId33"/>
    <p:sldId id="1114" r:id="rId34"/>
    <p:sldId id="1151" r:id="rId35"/>
    <p:sldId id="683" r:id="rId36"/>
    <p:sldId id="1123" r:id="rId37"/>
    <p:sldId id="688" r:id="rId38"/>
    <p:sldId id="366" r:id="rId39"/>
    <p:sldId id="437" r:id="rId40"/>
    <p:sldId id="438" r:id="rId41"/>
    <p:sldId id="1304" r:id="rId42"/>
    <p:sldId id="1315" r:id="rId43"/>
    <p:sldId id="374" r:id="rId44"/>
    <p:sldId id="376" r:id="rId45"/>
    <p:sldId id="367" r:id="rId46"/>
    <p:sldId id="276" r:id="rId47"/>
    <p:sldId id="346" r:id="rId48"/>
    <p:sldId id="348" r:id="rId49"/>
    <p:sldId id="1305" r:id="rId50"/>
    <p:sldId id="1307" r:id="rId51"/>
    <p:sldId id="1291" r:id="rId52"/>
    <p:sldId id="1322" r:id="rId53"/>
    <p:sldId id="1324" r:id="rId54"/>
    <p:sldId id="1326" r:id="rId55"/>
    <p:sldId id="1327" r:id="rId56"/>
    <p:sldId id="1323" r:id="rId57"/>
    <p:sldId id="1328" r:id="rId5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722"/>
  </p:normalViewPr>
  <p:slideViewPr>
    <p:cSldViewPr snapToGrid="0">
      <p:cViewPr varScale="1">
        <p:scale>
          <a:sx n="103" d="100"/>
          <a:sy n="103" d="100"/>
        </p:scale>
        <p:origin x="200" y="5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22C962-8415-C34C-BACA-D0283A2A8394}" type="datetimeFigureOut">
              <a:rPr lang="de-DE" smtClean="0"/>
              <a:t>22.06.26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9541F1-17DF-C943-B9D8-63816074B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7805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e.wikipedia.org/wiki/Robert_Brown_(Botaniker,_1773)" TargetMode="External"/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de.wikipedia.org/wiki/Gas" TargetMode="External"/><Relationship Id="rId4" Type="http://schemas.openxmlformats.org/officeDocument/2006/relationships/hyperlink" Target="https://de.wikipedia.org/wiki/Fl%C3%BCssigkeit" TargetMode="Externa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5E3A35A-7E4D-4A8B-85D5-0CAC23F5118F}" type="slidenum">
              <a:rPr kumimoji="0" lang="en-GB" alt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alt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2588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7388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9920733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Taking</a:t>
            </a:r>
            <a:r>
              <a:rPr lang="de-DE" dirty="0"/>
              <a:t> </a:t>
            </a:r>
            <a:r>
              <a:rPr lang="de-DE" dirty="0" err="1"/>
              <a:t>basically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same </a:t>
            </a:r>
            <a:r>
              <a:rPr lang="de-DE" baseline="0" dirty="0" err="1"/>
              <a:t>data</a:t>
            </a:r>
            <a:r>
              <a:rPr lang="de-DE" baseline="0" dirty="0"/>
              <a:t>, </a:t>
            </a:r>
            <a:r>
              <a:rPr lang="de-DE" baseline="0" dirty="0" err="1"/>
              <a:t>we</a:t>
            </a:r>
            <a:r>
              <a:rPr lang="de-DE" baseline="0" dirty="0"/>
              <a:t> </a:t>
            </a:r>
            <a:r>
              <a:rPr lang="de-DE" baseline="0" dirty="0" err="1"/>
              <a:t>analyzed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spectrum</a:t>
            </a:r>
            <a:r>
              <a:rPr lang="de-DE" baseline="0" dirty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50132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Die </a:t>
            </a:r>
            <a:r>
              <a:rPr lang="de-DE" sz="1200" b="1" i="0" kern="1200" dirty="0" err="1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brownsche</a:t>
            </a:r>
            <a:r>
              <a:rPr lang="de-DE" sz="1200" b="1" i="0" kern="1200" dirty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 Bewegung</a:t>
            </a:r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 ist die vom schottischen Botaniker </a:t>
            </a:r>
            <a:r>
              <a:rPr lang="de-D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  <a:hlinkClick r:id="rId3" tooltip="Robert Brown (Botaniker, 1773)"/>
              </a:rPr>
              <a:t>Robert Brown</a:t>
            </a:r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 im Jahr 1827 entdeckte unregelmäßige und ruckartige Wärmebewegung kleiner, aber mikroskopisch sichtbarer Teilchen in </a:t>
            </a:r>
            <a:r>
              <a:rPr lang="de-D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  <a:hlinkClick r:id="rId4" tooltip="Flüssigkeit"/>
              </a:rPr>
              <a:t>Flüssigkeiten</a:t>
            </a:r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 und </a:t>
            </a:r>
            <a:r>
              <a:rPr lang="de-D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  <a:hlinkClick r:id="rId5" tooltip="Gas"/>
              </a:rPr>
              <a:t>Gasen</a:t>
            </a:r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. 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DB002B-C969-5D43-8730-45AB7893A5D5}" type="slidenum">
              <a:rPr lang="de-DE" altLang="de-DE" smtClean="0"/>
              <a:pPr/>
              <a:t>31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022809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The </a:t>
            </a:r>
            <a:r>
              <a:rPr lang="de-DE" dirty="0" err="1"/>
              <a:t>damping</a:t>
            </a:r>
            <a:r>
              <a:rPr lang="de-DE" dirty="0"/>
              <a:t> </a:t>
            </a:r>
            <a:r>
              <a:rPr lang="de-DE" dirty="0" err="1"/>
              <a:t>lambda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too</a:t>
            </a:r>
            <a:r>
              <a:rPr lang="de-DE" dirty="0"/>
              <a:t> high</a:t>
            </a:r>
          </a:p>
        </p:txBody>
      </p:sp>
    </p:spTree>
    <p:extLst>
      <p:ext uri="{BB962C8B-B14F-4D97-AF65-F5344CB8AC3E}">
        <p14:creationId xmlns:p14="http://schemas.microsoft.com/office/powerpoint/2010/main" val="20148667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2nd </a:t>
            </a:r>
            <a:r>
              <a:rPr lang="de-DE" dirty="0" err="1"/>
              <a:t>example</a:t>
            </a:r>
            <a:r>
              <a:rPr lang="de-DE" dirty="0"/>
              <a:t>: </a:t>
            </a:r>
            <a:r>
              <a:rPr lang="de-DE" dirty="0" err="1"/>
              <a:t>again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Holocene</a:t>
            </a:r>
            <a:r>
              <a:rPr lang="de-DE" dirty="0"/>
              <a:t> </a:t>
            </a:r>
            <a:r>
              <a:rPr lang="de-DE" dirty="0" err="1"/>
              <a:t>trends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738640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Zooming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North </a:t>
            </a:r>
            <a:r>
              <a:rPr lang="de-DE" dirty="0" err="1"/>
              <a:t>Atlantic</a:t>
            </a:r>
            <a:r>
              <a:rPr lang="de-DE" dirty="0"/>
              <a:t>/Pacific</a:t>
            </a:r>
            <a:r>
              <a:rPr lang="de-DE" baseline="0" dirty="0"/>
              <a:t> </a:t>
            </a:r>
            <a:r>
              <a:rPr lang="de-DE" baseline="0" dirty="0" err="1"/>
              <a:t>showing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heterogeneity</a:t>
            </a:r>
            <a:r>
              <a:rPr lang="de-DE" baseline="0" dirty="0"/>
              <a:t> in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model</a:t>
            </a:r>
            <a:r>
              <a:rPr lang="de-DE" baseline="0" dirty="0"/>
              <a:t> (</a:t>
            </a:r>
            <a:r>
              <a:rPr lang="de-DE" baseline="0" dirty="0" err="1"/>
              <a:t>as</a:t>
            </a:r>
            <a:r>
              <a:rPr lang="de-DE" baseline="0" dirty="0"/>
              <a:t> in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data</a:t>
            </a:r>
            <a:r>
              <a:rPr lang="de-DE" baseline="0" dirty="0"/>
              <a:t>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359980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0" i="0" dirty="0">
                <a:solidFill>
                  <a:srgbClr val="000000"/>
                </a:solidFill>
                <a:effectLst/>
                <a:latin typeface="Merriweather-Regular"/>
              </a:rPr>
              <a:t>die Regenzeiten werden immer kürzer und schwieriger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0" i="0" dirty="0">
                <a:solidFill>
                  <a:srgbClr val="000000"/>
                </a:solidFill>
                <a:effectLst/>
                <a:latin typeface="Merriweather-Regular"/>
              </a:rPr>
              <a:t>nur zwölf Prozent der Böden für den Anbau geeignet ist, aber 80 Prozent der Bevölkerung von der Landwirtschaft leben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b="0" i="0" dirty="0">
              <a:solidFill>
                <a:srgbClr val="000000"/>
              </a:solidFill>
              <a:effectLst/>
              <a:latin typeface="Merriweather-Regular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0" i="0" dirty="0">
                <a:solidFill>
                  <a:srgbClr val="000000"/>
                </a:solidFill>
                <a:effectLst/>
                <a:latin typeface="Graphik Web"/>
              </a:rPr>
              <a:t>Die Niederschläge werden heftiger, aber dadurch fällt nicht etwa mehr Regen in der ganzen Saison. Die Jahressummen waren zuletzt annähernd gleich. Das bedeutet: Der Regen verteilt sich auf weniger Tage, und die Pausen dazwischen werden größer. Dadurch können die Böden leichter austrocknen.“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CB1D3D-2D81-41E7-AFC6-DB516AE01F40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80472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93813"/>
            <a:ext cx="8650288" cy="6486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3" name="Google Shape;443;p45:notes"/>
          <p:cNvSpPr txBox="1">
            <a:spLocks noGrp="1"/>
          </p:cNvSpPr>
          <p:nvPr>
            <p:ph type="body" idx="1"/>
          </p:nvPr>
        </p:nvSpPr>
        <p:spPr>
          <a:xfrm>
            <a:off x="951675" y="8211423"/>
            <a:ext cx="7613396" cy="77792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8275" tIns="69125" rIns="138275" bIns="691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44" name="Google Shape;444;p45:notes"/>
          <p:cNvSpPr txBox="1">
            <a:spLocks noGrp="1"/>
          </p:cNvSpPr>
          <p:nvPr>
            <p:ph type="sldNum" idx="12"/>
          </p:nvPr>
        </p:nvSpPr>
        <p:spPr>
          <a:xfrm>
            <a:off x="5390621" y="16419848"/>
            <a:ext cx="4123923" cy="864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8275" tIns="69125" rIns="138275" bIns="69125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7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Folienbildplatzhalter 1">
            <a:extLst>
              <a:ext uri="{FF2B5EF4-FFF2-40B4-BE49-F238E27FC236}">
                <a16:creationId xmlns:a16="http://schemas.microsoft.com/office/drawing/2014/main" id="{11DB915B-C20B-DB44-A082-2DAEDB32B06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4" name="Notizenplatzhalter 2">
            <a:extLst>
              <a:ext uri="{FF2B5EF4-FFF2-40B4-BE49-F238E27FC236}">
                <a16:creationId xmlns:a16="http://schemas.microsoft.com/office/drawing/2014/main" id="{9EAE9597-EA41-624C-B7E9-D41FC8F0397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de-DE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de-DE">
                <a:ea typeface="ＭＳ Ｐゴシック" panose="020B0600070205080204" pitchFamily="34" charset="-128"/>
              </a:rPr>
              <a:t>One of the specific characteristics of Topic 3 is furthermore  the modelling expertise, Proxy lab, and synthesis </a:t>
            </a:r>
            <a:endParaRPr lang="de-DE" altLang="de-DE">
              <a:ea typeface="ＭＳ Ｐゴシック" panose="020B0600070205080204" pitchFamily="34" charset="-128"/>
            </a:endParaRPr>
          </a:p>
        </p:txBody>
      </p:sp>
      <p:sp>
        <p:nvSpPr>
          <p:cNvPr id="28675" name="Foliennummernplatzhalter 3">
            <a:extLst>
              <a:ext uri="{FF2B5EF4-FFF2-40B4-BE49-F238E27FC236}">
                <a16:creationId xmlns:a16="http://schemas.microsoft.com/office/drawing/2014/main" id="{563826BA-BCF1-8E44-B79C-96AA89E35C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AE35FD3-93A3-EC46-B3D1-E67E7D59DC6B}" type="slidenum">
              <a:rPr lang="de-DE" altLang="de-DE">
                <a:latin typeface="Times" pitchFamily="2" charset="0"/>
              </a:rPr>
              <a:pPr>
                <a:spcBef>
                  <a:spcPct val="0"/>
                </a:spcBef>
              </a:pPr>
              <a:t>9</a:t>
            </a:fld>
            <a:endParaRPr lang="de-DE" altLang="de-DE"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4141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/>
            <a:fld id="{9FFBFDFC-7EE7-724C-8EB8-115248218413}" type="slidenum">
              <a:rPr lang="en-GB" altLang="de-DE" sz="1200">
                <a:latin typeface="Arial" charset="0"/>
              </a:rPr>
              <a:pPr eaLnBrk="1" hangingPunct="1"/>
              <a:t>10</a:t>
            </a:fld>
            <a:endParaRPr lang="en-GB" altLang="de-DE" sz="1200">
              <a:latin typeface="Arial" charset="0"/>
            </a:endParaRPr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de-DE" u="sng" dirty="0">
                <a:solidFill>
                  <a:srgbClr val="008080"/>
                </a:solidFill>
                <a:ea typeface="ＭＳ Ｐゴシック" charset="-128"/>
              </a:rPr>
              <a:t>evaluated whether observed changes are quantitatively consistent with the expected response to external </a:t>
            </a:r>
            <a:r>
              <a:rPr lang="en-US" altLang="de-DE" u="sng" dirty="0" err="1">
                <a:solidFill>
                  <a:srgbClr val="008080"/>
                </a:solidFill>
                <a:ea typeface="ＭＳ Ｐゴシック" charset="-128"/>
              </a:rPr>
              <a:t>forcings</a:t>
            </a:r>
            <a:r>
              <a:rPr lang="en-US" altLang="de-DE" u="sng" dirty="0">
                <a:solidFill>
                  <a:srgbClr val="008080"/>
                </a:solidFill>
                <a:ea typeface="ＭＳ Ｐゴシック" charset="-128"/>
              </a:rPr>
              <a:t> and inconsistent with alternative physically plausible explanations.</a:t>
            </a:r>
          </a:p>
          <a:p>
            <a:pPr eaLnBrk="1" hangingPunct="1">
              <a:spcBef>
                <a:spcPct val="0"/>
              </a:spcBef>
            </a:pPr>
            <a:endParaRPr lang="en-US" altLang="de-DE" dirty="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CA" altLang="de-DE" dirty="0">
                <a:ea typeface="ＭＳ Ｐゴシック" charset="-128"/>
              </a:rPr>
              <a:t>Could also make the point about needing to know the response to RF here.</a:t>
            </a:r>
          </a:p>
        </p:txBody>
      </p:sp>
    </p:spTree>
    <p:extLst>
      <p:ext uri="{BB962C8B-B14F-4D97-AF65-F5344CB8AC3E}">
        <p14:creationId xmlns:p14="http://schemas.microsoft.com/office/powerpoint/2010/main" val="30075659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/>
            <a:fld id="{9FFBFDFC-7EE7-724C-8EB8-115248218413}" type="slidenum">
              <a:rPr lang="en-GB" altLang="de-DE" sz="1200">
                <a:latin typeface="Arial" charset="0"/>
              </a:rPr>
              <a:pPr eaLnBrk="1" hangingPunct="1"/>
              <a:t>11</a:t>
            </a:fld>
            <a:endParaRPr lang="en-GB" altLang="de-DE" sz="1200">
              <a:latin typeface="Arial" charset="0"/>
            </a:endParaRPr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de-DE" u="sng" dirty="0">
                <a:solidFill>
                  <a:srgbClr val="008080"/>
                </a:solidFill>
                <a:ea typeface="ＭＳ Ｐゴシック" charset="-128"/>
              </a:rPr>
              <a:t>evaluated whether observed changes are quantitatively consistent with the expected response to external </a:t>
            </a:r>
            <a:r>
              <a:rPr lang="en-US" altLang="de-DE" u="sng" dirty="0" err="1">
                <a:solidFill>
                  <a:srgbClr val="008080"/>
                </a:solidFill>
                <a:ea typeface="ＭＳ Ｐゴシック" charset="-128"/>
              </a:rPr>
              <a:t>forcings</a:t>
            </a:r>
            <a:r>
              <a:rPr lang="en-US" altLang="de-DE" u="sng" dirty="0">
                <a:solidFill>
                  <a:srgbClr val="008080"/>
                </a:solidFill>
                <a:ea typeface="ＭＳ Ｐゴシック" charset="-128"/>
              </a:rPr>
              <a:t> and inconsistent with alternative physically plausible explanations.</a:t>
            </a:r>
          </a:p>
          <a:p>
            <a:pPr eaLnBrk="1" hangingPunct="1">
              <a:spcBef>
                <a:spcPct val="0"/>
              </a:spcBef>
            </a:pPr>
            <a:endParaRPr lang="en-US" altLang="de-DE" dirty="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CA" altLang="de-DE" dirty="0">
                <a:ea typeface="ＭＳ Ｐゴシック" charset="-128"/>
              </a:rPr>
              <a:t>Could also make the point about needing to know the response to RF here.</a:t>
            </a:r>
          </a:p>
        </p:txBody>
      </p:sp>
    </p:spTree>
    <p:extLst>
      <p:ext uri="{BB962C8B-B14F-4D97-AF65-F5344CB8AC3E}">
        <p14:creationId xmlns:p14="http://schemas.microsoft.com/office/powerpoint/2010/main" val="36122044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7">
            <a:extLst>
              <a:ext uri="{FF2B5EF4-FFF2-40B4-BE49-F238E27FC236}">
                <a16:creationId xmlns:a16="http://schemas.microsoft.com/office/drawing/2014/main" id="{8CE64D5F-40DF-934E-AC6D-ECFBFC7A47E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fld id="{AFFBCE72-AABF-9443-811A-71971B341769}" type="slidenum">
              <a:rPr lang="en-GB" altLang="en-US">
                <a:latin typeface="Times New Roman" panose="02020603050405020304" pitchFamily="18" charset="0"/>
                <a:ea typeface="ヒラギノ角ゴ Pro W3" panose="020B0300000000000000" pitchFamily="34" charset="-128"/>
                <a:cs typeface="Arial" panose="020B0604020202020204" pitchFamily="34" charset="0"/>
              </a:rPr>
              <a:pPr/>
              <a:t>13</a:t>
            </a:fld>
            <a:endParaRPr lang="en-GB" altLang="en-US">
              <a:latin typeface="Times New Roman" panose="02020603050405020304" pitchFamily="18" charset="0"/>
              <a:ea typeface="ヒラギノ角ゴ Pro W3" panose="020B0300000000000000" pitchFamily="34" charset="-128"/>
              <a:cs typeface="Arial" panose="020B0604020202020204" pitchFamily="34" charset="0"/>
            </a:endParaRPr>
          </a:p>
        </p:txBody>
      </p:sp>
      <p:sp>
        <p:nvSpPr>
          <p:cNvPr id="39938" name="Rectangle 2">
            <a:extLst>
              <a:ext uri="{FF2B5EF4-FFF2-40B4-BE49-F238E27FC236}">
                <a16:creationId xmlns:a16="http://schemas.microsoft.com/office/drawing/2014/main" id="{206B6090-7A66-C44F-B5A0-6BCA17BB45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A000676A-4D89-2048-97CD-6EEB2D18BB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628996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Plot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reconstructed</a:t>
            </a:r>
            <a:r>
              <a:rPr lang="de-DE" baseline="0" dirty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725364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Plot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reconstructed</a:t>
            </a:r>
            <a:r>
              <a:rPr lang="de-DE" baseline="0" dirty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18228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43BA76-3E30-B2F2-2B69-3AF093764A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DCFE48B-BF97-1112-E668-357333CCDD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6F88BC6-BE54-50AC-01A0-13C47AC8F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B59D9-AF27-8449-A801-879CBB16A2E2}" type="datetimeFigureOut">
              <a:rPr lang="de-DE" smtClean="0"/>
              <a:t>22.06.26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849A838-5E77-48A2-1EF3-002BC467E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63F2A76-9E74-073F-1D94-484B476BA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426E3-B3BF-B34C-838E-38ED6114AD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1296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3EEC17-FECC-28EC-FB24-305B0265B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7F309FA-89C6-BED4-12AB-DA0FA8FEF1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7097C69-B3A7-9B97-3D38-0D91F7CAB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B59D9-AF27-8449-A801-879CBB16A2E2}" type="datetimeFigureOut">
              <a:rPr lang="de-DE" smtClean="0"/>
              <a:t>22.06.26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10785DC-24D4-91A5-66AF-6CE09676F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50917F3-95E8-9495-5275-E9E07656A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426E3-B3BF-B34C-838E-38ED6114AD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9500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709B092-C32F-AD53-C8D6-A92CC1F0F6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CC231C5-7B49-B59C-74ED-ABAD428AE1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D54F9C1-B200-3EC2-4EB2-1E608364A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B59D9-AF27-8449-A801-879CBB16A2E2}" type="datetimeFigureOut">
              <a:rPr lang="de-DE" smtClean="0"/>
              <a:t>22.06.26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9556397-ABA0-B689-4B14-8C8500C92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8519886-F4A2-A37C-79C3-BA4185FF3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426E3-B3BF-B34C-838E-38ED6114AD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86688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lIns="91425" tIns="91425" rIns="91425" bIns="91425" anchor="b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967573"/>
          </a:xfrm>
          <a:prstGeom prst="rect">
            <a:avLst/>
          </a:prstGeom>
        </p:spPr>
        <p:txBody>
          <a:bodyPr lIns="91425" tIns="91425" rIns="91425" bIns="91425"/>
          <a:lstStyle>
            <a:lvl1pPr>
              <a:defRPr/>
            </a:lvl1pPr>
            <a:lvl2pPr indent="457200">
              <a:defRPr/>
            </a:lvl2pPr>
            <a:lvl3pPr indent="914400">
              <a:defRPr/>
            </a:lvl3pPr>
            <a:lvl4pPr indent="1371600"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6808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30958" y="376925"/>
            <a:ext cx="11276268" cy="619981"/>
          </a:xfrm>
          <a:prstGeom prst="rect">
            <a:avLst/>
          </a:prstGeom>
        </p:spPr>
        <p:txBody>
          <a:bodyPr anchor="t"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8D566-8D13-5C43-8939-614299B6941B}" type="datetimeFigureOut">
              <a:rPr lang="de-DE" smtClean="0"/>
              <a:pPr/>
              <a:t>22.06.26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3" name="Inhaltsplatzhalter 2"/>
          <p:cNvSpPr>
            <a:spLocks noGrp="1"/>
          </p:cNvSpPr>
          <p:nvPr>
            <p:ph idx="1"/>
          </p:nvPr>
        </p:nvSpPr>
        <p:spPr>
          <a:xfrm>
            <a:off x="429742" y="1168401"/>
            <a:ext cx="11277484" cy="503979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cxnSp>
        <p:nvCxnSpPr>
          <p:cNvPr id="15" name="Gerade Verbindung 14"/>
          <p:cNvCxnSpPr/>
          <p:nvPr userDrawn="1"/>
        </p:nvCxnSpPr>
        <p:spPr>
          <a:xfrm>
            <a:off x="558252" y="996905"/>
            <a:ext cx="11148973" cy="0"/>
          </a:xfrm>
          <a:prstGeom prst="line">
            <a:avLst/>
          </a:prstGeom>
          <a:ln w="3175" cmpd="sng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Bild 15" descr="AWI_WortBildmarke_Farbe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425" y="417662"/>
            <a:ext cx="1454607" cy="486839"/>
          </a:xfrm>
          <a:prstGeom prst="rect">
            <a:avLst/>
          </a:prstGeom>
        </p:spPr>
      </p:pic>
      <p:pic>
        <p:nvPicPr>
          <p:cNvPr id="10" name="Bild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13677" y="6641797"/>
            <a:ext cx="1272767" cy="12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4867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211680" y="230760"/>
            <a:ext cx="9344640" cy="70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838080" y="1376280"/>
            <a:ext cx="10515360" cy="4800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55466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0" y="0"/>
            <a:ext cx="12192000" cy="61261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1594657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0"/>
          </p:nvPr>
        </p:nvSpPr>
        <p:spPr>
          <a:xfrm>
            <a:off x="0" y="2132856"/>
            <a:ext cx="6096000" cy="4725144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8016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0"/>
          </p:nvPr>
        </p:nvSpPr>
        <p:spPr>
          <a:xfrm>
            <a:off x="0" y="2132856"/>
            <a:ext cx="6096000" cy="4725144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77276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0"/>
          </p:nvPr>
        </p:nvSpPr>
        <p:spPr>
          <a:xfrm>
            <a:off x="0" y="2132856"/>
            <a:ext cx="6096000" cy="4725144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845339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89"/>
          <p:cNvSpPr txBox="1">
            <a:spLocks noGrp="1"/>
          </p:cNvSpPr>
          <p:nvPr>
            <p:ph type="title"/>
          </p:nvPr>
        </p:nvSpPr>
        <p:spPr>
          <a:xfrm>
            <a:off x="2474811" y="119648"/>
            <a:ext cx="9717188" cy="506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9BDB"/>
              </a:buClr>
              <a:buSzPts val="2400"/>
              <a:buFont typeface="Calibri"/>
              <a:buNone/>
              <a:defRPr sz="1800" b="1">
                <a:solidFill>
                  <a:srgbClr val="4C9BD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1" name="Google Shape;21;p89" descr="GCProject-white-CMJN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11"/>
            <a:ext cx="1741516" cy="7439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" name="Google Shape;22;p89"/>
          <p:cNvCxnSpPr/>
          <p:nvPr/>
        </p:nvCxnSpPr>
        <p:spPr>
          <a:xfrm>
            <a:off x="0" y="746125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4104211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C05232-B0F1-95DC-876E-941409BAF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90CB98F-8AE2-7250-0889-BCBE20F92E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5788E0F-EBBA-4FB0-E0C5-8BCF3645C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B59D9-AF27-8449-A801-879CBB16A2E2}" type="datetimeFigureOut">
              <a:rPr lang="de-DE" smtClean="0"/>
              <a:t>22.06.26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117D623-3A4E-BB8A-ED84-87F1853FF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7FC157E-2157-B025-AA3B-084D3DB25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426E3-B3BF-B34C-838E-38ED6114AD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823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593572-0756-F9D8-2AFD-0C9D139AC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54573DB-4C42-1E26-2C68-11B7D11A9E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83ABD89-D15A-717E-446E-9C0AB0E4F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B59D9-AF27-8449-A801-879CBB16A2E2}" type="datetimeFigureOut">
              <a:rPr lang="de-DE" smtClean="0"/>
              <a:t>22.06.26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78DFC48-EA23-8BD6-85B4-A14512298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BFA4051-15A8-F96A-1C3E-68081825E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426E3-B3BF-B34C-838E-38ED6114AD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2592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247234-BE89-D96E-45FC-01AEE6868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35080CA-745C-3BE5-4B73-7EC0FD94F9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94A99E9-E592-2ECE-A6DF-43FDF73978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004D160-A0A4-CE18-C950-88E64D4DF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B59D9-AF27-8449-A801-879CBB16A2E2}" type="datetimeFigureOut">
              <a:rPr lang="de-DE" smtClean="0"/>
              <a:t>22.06.26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A20605B-6BD1-A0BC-F6E5-D855D5EC3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BC1455B-0B5B-ABAC-BAE3-27AD1D1DB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426E3-B3BF-B34C-838E-38ED6114AD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3106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B2B375-2A69-D9AE-2226-FFE1337C1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D28CD5D-A392-43F0-9303-19B377A0D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9A7EB1B-5646-9F52-2898-938CAAF714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371A668-6696-F0FD-1446-91D964A572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61844CA-32DC-20A7-F163-B22EFCBF55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154B7D94-236E-0A80-C914-B20C2C628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B59D9-AF27-8449-A801-879CBB16A2E2}" type="datetimeFigureOut">
              <a:rPr lang="de-DE" smtClean="0"/>
              <a:t>22.06.26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37FF8C4-2326-A6B5-433D-D8AED2A1F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35D9307-1839-D6B3-E32D-EF668A94E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426E3-B3BF-B34C-838E-38ED6114AD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9468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72CFB2-E20E-8B62-A82D-735CC3344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0325F0F-5563-B367-4767-C1219E311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B59D9-AF27-8449-A801-879CBB16A2E2}" type="datetimeFigureOut">
              <a:rPr lang="de-DE" smtClean="0"/>
              <a:t>22.06.26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937F0F0-12BD-0110-F3F8-2245BEDC4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60C9C6C-0DE6-E858-F16B-A6321FA69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426E3-B3BF-B34C-838E-38ED6114AD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4987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3362F7F-2DEE-41E5-C4FC-979D2DE41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B59D9-AF27-8449-A801-879CBB16A2E2}" type="datetimeFigureOut">
              <a:rPr lang="de-DE" smtClean="0"/>
              <a:t>22.06.26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8FE8B9A-5C64-425E-C06D-C9D9300B8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93966AB-52FE-E7B3-5692-C320828B8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426E3-B3BF-B34C-838E-38ED6114AD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5369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A9809A-D18C-7398-16C4-5AC82D56E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AF143FB-78F1-50B4-BB79-E340AEE60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F292D8F-749D-0104-F71A-7794B3ED16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B2D5801-1757-165A-9CE3-F9A5090CC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B59D9-AF27-8449-A801-879CBB16A2E2}" type="datetimeFigureOut">
              <a:rPr lang="de-DE" smtClean="0"/>
              <a:t>22.06.26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735EE8A-7E3F-80C0-0A33-59AFDEDBD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64C7241-8B14-3393-6C74-CEF91E476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426E3-B3BF-B34C-838E-38ED6114AD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5156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947D3A-499A-60ED-296E-8D2A58D26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48A9728-038A-7A64-C2F2-7CE5CCF865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D0EC103-160F-806C-4FAC-C51D054020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1A1CE10-1630-FB61-D260-8DC2664F4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B59D9-AF27-8449-A801-879CBB16A2E2}" type="datetimeFigureOut">
              <a:rPr lang="de-DE" smtClean="0"/>
              <a:t>22.06.26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BEAC532-0F64-FBD2-05FA-E59902163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BCAA9EF-E38D-681C-FF4B-4F7112EE0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426E3-B3BF-B34C-838E-38ED6114AD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1624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7CA4AFE-14DB-17D2-C625-3D4960155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76167BD-9FEE-71A9-AC92-E11B544522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2182B65-7B8E-95EE-1804-BA974E7516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DB59D9-AF27-8449-A801-879CBB16A2E2}" type="datetimeFigureOut">
              <a:rPr lang="de-DE" smtClean="0"/>
              <a:t>22.06.26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E7DB698-538B-741F-74EC-FF0F7A063D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B1B6A03-1A40-32C5-9AAC-93437252B4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4426E3-B3BF-B34C-838E-38ED6114AD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0439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doi.org/10.1016%2FB978-0-12-460817-7.50009-4" TargetMode="External"/><Relationship Id="rId4" Type="http://schemas.openxmlformats.org/officeDocument/2006/relationships/hyperlink" Target="https://en.wikipedia.org/wiki/Doi_(identifier)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if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tif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emf"/><Relationship Id="rId3" Type="http://schemas.openxmlformats.org/officeDocument/2006/relationships/image" Target="../media/image39.tif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2.tif"/><Relationship Id="rId5" Type="http://schemas.openxmlformats.org/officeDocument/2006/relationships/image" Target="../media/image41.gif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hyperlink" Target="https://paleodyn.uni-bremen.de/gl/c14.html" TargetMode="External"/><Relationship Id="rId1" Type="http://schemas.openxmlformats.org/officeDocument/2006/relationships/slideLayout" Target="../slideLayouts/slideLayout14.xml"/><Relationship Id="rId5" Type="http://schemas.openxmlformats.org/officeDocument/2006/relationships/hyperlink" Target="https://en.wikipedia.org/wiki/Law_of_large_numbers" TargetMode="External"/><Relationship Id="rId4" Type="http://schemas.openxmlformats.org/officeDocument/2006/relationships/hyperlink" Target="https://en.wikipedia.org/wiki/Poisson_process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emf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tif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tif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tiff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tif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7" Type="http://schemas.openxmlformats.org/officeDocument/2006/relationships/image" Target="../media/image50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51.emf"/><Relationship Id="rId4" Type="http://schemas.openxmlformats.org/officeDocument/2006/relationships/image" Target="../media/image4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4" Type="http://schemas.openxmlformats.org/officeDocument/2006/relationships/hyperlink" Target="https://www.carbonmap.org/" TargetMode="Externa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rbonmap.org/#Consumption" TargetMode="External"/><Relationship Id="rId2" Type="http://schemas.openxmlformats.org/officeDocument/2006/relationships/hyperlink" Target="https://www.carbonmap.org/#Extraction" TargetMode="Externa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tiff"/><Relationship Id="rId2" Type="http://schemas.openxmlformats.org/officeDocument/2006/relationships/image" Target="../media/image72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tiff"/><Relationship Id="rId2" Type="http://schemas.openxmlformats.org/officeDocument/2006/relationships/image" Target="../media/image72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tiff"/><Relationship Id="rId7" Type="http://schemas.openxmlformats.org/officeDocument/2006/relationships/image" Target="../media/image78.tiff"/><Relationship Id="rId2" Type="http://schemas.openxmlformats.org/officeDocument/2006/relationships/image" Target="../media/image72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tiff"/><Relationship Id="rId5" Type="http://schemas.openxmlformats.org/officeDocument/2006/relationships/image" Target="../media/image76.tiff"/><Relationship Id="rId4" Type="http://schemas.openxmlformats.org/officeDocument/2006/relationships/image" Target="../media/image74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58A432A2-1328-A144-A2E6-042AF4213B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663"/>
          <a:stretch/>
        </p:blipFill>
        <p:spPr bwMode="auto">
          <a:xfrm>
            <a:off x="3235871" y="1728024"/>
            <a:ext cx="5405903" cy="3949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50250CA0-6777-9F4D-B988-320377FA3355}"/>
              </a:ext>
            </a:extLst>
          </p:cNvPr>
          <p:cNvSpPr txBox="1"/>
          <p:nvPr/>
        </p:nvSpPr>
        <p:spPr>
          <a:xfrm>
            <a:off x="1610933" y="998732"/>
            <a:ext cx="88188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700" b="1" dirty="0"/>
              <a:t>Attribution </a:t>
            </a:r>
            <a:r>
              <a:rPr lang="de-DE" sz="2700" b="1" dirty="0" err="1"/>
              <a:t>of</a:t>
            </a:r>
            <a:r>
              <a:rPr lang="de-DE" sz="2700" b="1" dirty="0"/>
              <a:t> </a:t>
            </a:r>
            <a:r>
              <a:rPr lang="de-DE" sz="2700" b="1" dirty="0" err="1"/>
              <a:t>climate</a:t>
            </a:r>
            <a:r>
              <a:rPr lang="de-DE" sz="2700" b="1" dirty="0"/>
              <a:t> </a:t>
            </a:r>
            <a:r>
              <a:rPr lang="de-DE" sz="2700" b="1" dirty="0" err="1"/>
              <a:t>change</a:t>
            </a:r>
            <a:r>
              <a:rPr lang="de-DE" sz="2700" b="1" dirty="0"/>
              <a:t>: </a:t>
            </a:r>
            <a:r>
              <a:rPr lang="de-DE" sz="2700" b="1" dirty="0" err="1"/>
              <a:t>identify</a:t>
            </a:r>
            <a:r>
              <a:rPr lang="de-DE" sz="2700" b="1" dirty="0"/>
              <a:t> </a:t>
            </a:r>
            <a:r>
              <a:rPr lang="de-DE" sz="2700" b="1" dirty="0" err="1"/>
              <a:t>mechanisms</a:t>
            </a:r>
            <a:endParaRPr lang="de-DE" sz="2700" b="1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E3196630-308D-A8D3-FEF5-F1EDE1DCE65E}"/>
              </a:ext>
            </a:extLst>
          </p:cNvPr>
          <p:cNvSpPr/>
          <p:nvPr/>
        </p:nvSpPr>
        <p:spPr>
          <a:xfrm>
            <a:off x="8010708" y="1886550"/>
            <a:ext cx="737754" cy="33849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98292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ChangeArrowheads="1"/>
          </p:cNvSpPr>
          <p:nvPr>
            <p:ph type="title"/>
          </p:nvPr>
        </p:nvSpPr>
        <p:spPr>
          <a:xfrm>
            <a:off x="1723485" y="-105925"/>
            <a:ext cx="8891081" cy="836613"/>
          </a:xfrm>
        </p:spPr>
        <p:txBody>
          <a:bodyPr/>
          <a:lstStyle/>
          <a:p>
            <a:pPr eaLnBrk="1" hangingPunct="1"/>
            <a:r>
              <a:rPr lang="en-US" altLang="de-DE" sz="3600" b="1" dirty="0">
                <a:solidFill>
                  <a:schemeClr val="accent2"/>
                </a:solidFill>
                <a:latin typeface="Arial" charset="0"/>
                <a:ea typeface="ＭＳ Ｐゴシック" charset="-128"/>
              </a:rPr>
              <a:t>Attribution (model world)</a:t>
            </a:r>
          </a:p>
        </p:txBody>
      </p:sp>
      <p:pic>
        <p:nvPicPr>
          <p:cNvPr id="6041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765176"/>
            <a:ext cx="3867150" cy="556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0" name="Text Box 6"/>
          <p:cNvSpPr txBox="1">
            <a:spLocks noChangeArrowheads="1"/>
          </p:cNvSpPr>
          <p:nvPr/>
        </p:nvSpPr>
        <p:spPr bwMode="auto">
          <a:xfrm>
            <a:off x="2748231" y="627099"/>
            <a:ext cx="321915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r>
              <a:rPr lang="en-GB" altLang="de-DE" sz="2000" b="1" dirty="0">
                <a:solidFill>
                  <a:srgbClr val="CC0000"/>
                </a:solidFill>
                <a:latin typeface="Comic Sans MS" charset="0"/>
              </a:rPr>
              <a:t>greenhouse gas emissions</a:t>
            </a:r>
          </a:p>
        </p:txBody>
      </p:sp>
      <p:sp>
        <p:nvSpPr>
          <p:cNvPr id="60421" name="Text Box 7"/>
          <p:cNvSpPr txBox="1">
            <a:spLocks noChangeArrowheads="1"/>
          </p:cNvSpPr>
          <p:nvPr/>
        </p:nvSpPr>
        <p:spPr bwMode="auto">
          <a:xfrm>
            <a:off x="2530600" y="3520471"/>
            <a:ext cx="3565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/>
            <a:r>
              <a:rPr lang="en-GB" altLang="de-DE" sz="2000" b="1" dirty="0">
                <a:solidFill>
                  <a:srgbClr val="0000FF"/>
                </a:solidFill>
                <a:latin typeface="Comic Sans MS" charset="0"/>
              </a:rPr>
              <a:t>no greenhouse gas emissions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99C38E21-ED1B-D142-9674-1EC4A6157140}"/>
              </a:ext>
            </a:extLst>
          </p:cNvPr>
          <p:cNvSpPr/>
          <p:nvPr/>
        </p:nvSpPr>
        <p:spPr>
          <a:xfrm>
            <a:off x="6096001" y="1698160"/>
            <a:ext cx="45185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de-DE" dirty="0">
                <a:ea typeface="ＭＳ Ｐゴシック" charset="-128"/>
              </a:rPr>
              <a:t>observed changes are consistent with </a:t>
            </a:r>
            <a:r>
              <a:rPr lang="en-US" altLang="de-DE" dirty="0">
                <a:solidFill>
                  <a:schemeClr val="accent6">
                    <a:lumMod val="50000"/>
                  </a:schemeClr>
                </a:solidFill>
                <a:ea typeface="ＭＳ Ｐゴシック" charset="-128"/>
              </a:rPr>
              <a:t>modeled response to external forcing</a:t>
            </a:r>
            <a:r>
              <a:rPr lang="en-US" altLang="de-DE" dirty="0">
                <a:solidFill>
                  <a:srgbClr val="008080"/>
                </a:solidFill>
                <a:ea typeface="ＭＳ Ｐゴシック" charset="-128"/>
              </a:rPr>
              <a:t>, </a:t>
            </a:r>
            <a:r>
              <a:rPr lang="en-US" altLang="de-DE" dirty="0">
                <a:solidFill>
                  <a:srgbClr val="0070C0"/>
                </a:solidFill>
                <a:ea typeface="ＭＳ Ｐゴシック" charset="-128"/>
              </a:rPr>
              <a:t>inconsistent with alternative explanations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1E52D5CC-21A8-2941-8224-653F46A45EBF}"/>
              </a:ext>
            </a:extLst>
          </p:cNvPr>
          <p:cNvSpPr txBox="1"/>
          <p:nvPr/>
        </p:nvSpPr>
        <p:spPr>
          <a:xfrm>
            <a:off x="8683791" y="6453337"/>
            <a:ext cx="20165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Nobel Price, 2021</a:t>
            </a:r>
          </a:p>
        </p:txBody>
      </p:sp>
    </p:spTree>
    <p:extLst>
      <p:ext uri="{BB962C8B-B14F-4D97-AF65-F5344CB8AC3E}">
        <p14:creationId xmlns:p14="http://schemas.microsoft.com/office/powerpoint/2010/main" val="32639916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ChangeArrowheads="1"/>
          </p:cNvSpPr>
          <p:nvPr>
            <p:ph type="title"/>
          </p:nvPr>
        </p:nvSpPr>
        <p:spPr>
          <a:xfrm>
            <a:off x="1723485" y="-105925"/>
            <a:ext cx="8891081" cy="836613"/>
          </a:xfrm>
        </p:spPr>
        <p:txBody>
          <a:bodyPr/>
          <a:lstStyle/>
          <a:p>
            <a:pPr eaLnBrk="1" hangingPunct="1"/>
            <a:r>
              <a:rPr lang="en-US" altLang="de-DE" sz="3600" b="1" dirty="0">
                <a:solidFill>
                  <a:schemeClr val="accent2"/>
                </a:solidFill>
                <a:latin typeface="Arial" charset="0"/>
                <a:ea typeface="ＭＳ Ｐゴシック" charset="-128"/>
              </a:rPr>
              <a:t>Attribution (model world)</a:t>
            </a:r>
          </a:p>
        </p:txBody>
      </p:sp>
      <p:pic>
        <p:nvPicPr>
          <p:cNvPr id="6041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765176"/>
            <a:ext cx="3867150" cy="556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0" name="Text Box 6"/>
          <p:cNvSpPr txBox="1">
            <a:spLocks noChangeArrowheads="1"/>
          </p:cNvSpPr>
          <p:nvPr/>
        </p:nvSpPr>
        <p:spPr bwMode="auto">
          <a:xfrm>
            <a:off x="2748231" y="627099"/>
            <a:ext cx="321915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r>
              <a:rPr lang="en-GB" altLang="de-DE" sz="2000" b="1" dirty="0">
                <a:solidFill>
                  <a:srgbClr val="CC0000"/>
                </a:solidFill>
                <a:latin typeface="Comic Sans MS" charset="0"/>
              </a:rPr>
              <a:t>greenhouse gas emissions</a:t>
            </a:r>
          </a:p>
        </p:txBody>
      </p:sp>
      <p:sp>
        <p:nvSpPr>
          <p:cNvPr id="60421" name="Text Box 7"/>
          <p:cNvSpPr txBox="1">
            <a:spLocks noChangeArrowheads="1"/>
          </p:cNvSpPr>
          <p:nvPr/>
        </p:nvSpPr>
        <p:spPr bwMode="auto">
          <a:xfrm>
            <a:off x="2530600" y="3520471"/>
            <a:ext cx="3565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/>
            <a:r>
              <a:rPr lang="en-GB" altLang="de-DE" sz="2000" b="1" dirty="0">
                <a:solidFill>
                  <a:srgbClr val="0000FF"/>
                </a:solidFill>
                <a:latin typeface="Comic Sans MS" charset="0"/>
              </a:rPr>
              <a:t>no greenhouse gas emissions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99C38E21-ED1B-D142-9674-1EC4A6157140}"/>
              </a:ext>
            </a:extLst>
          </p:cNvPr>
          <p:cNvSpPr/>
          <p:nvPr/>
        </p:nvSpPr>
        <p:spPr>
          <a:xfrm>
            <a:off x="6096001" y="1698160"/>
            <a:ext cx="45185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de-DE" dirty="0">
                <a:ea typeface="ＭＳ Ｐゴシック" charset="-128"/>
              </a:rPr>
              <a:t>observed changes are consistent with </a:t>
            </a:r>
            <a:r>
              <a:rPr lang="en-US" altLang="de-DE" dirty="0">
                <a:solidFill>
                  <a:schemeClr val="accent6">
                    <a:lumMod val="50000"/>
                  </a:schemeClr>
                </a:solidFill>
                <a:ea typeface="ＭＳ Ｐゴシック" charset="-128"/>
              </a:rPr>
              <a:t>modeled response to external forcing</a:t>
            </a:r>
            <a:r>
              <a:rPr lang="en-US" altLang="de-DE" dirty="0">
                <a:solidFill>
                  <a:srgbClr val="008080"/>
                </a:solidFill>
                <a:ea typeface="ＭＳ Ｐゴシック" charset="-128"/>
              </a:rPr>
              <a:t>, </a:t>
            </a:r>
            <a:r>
              <a:rPr lang="en-US" altLang="de-DE" dirty="0">
                <a:solidFill>
                  <a:srgbClr val="0070C0"/>
                </a:solidFill>
                <a:ea typeface="ＭＳ Ｐゴシック" charset="-128"/>
              </a:rPr>
              <a:t>inconsistent with alternative explanations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06E4710D-BC7F-B847-AD56-ECFBA1ABB0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2025" y="4245008"/>
            <a:ext cx="4302540" cy="1560256"/>
          </a:xfrm>
        </p:spPr>
        <p:txBody>
          <a:bodyPr/>
          <a:lstStyle/>
          <a:p>
            <a:pPr marL="0" indent="0">
              <a:buNone/>
            </a:pPr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Critics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Time </a:t>
            </a:r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series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too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short</a:t>
            </a:r>
            <a:endParaRPr lang="de-DE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000" b="1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Estimates</a:t>
            </a:r>
            <a:r>
              <a:rPr lang="de-DE" sz="20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20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natural</a:t>
            </a:r>
            <a:r>
              <a:rPr lang="de-DE" sz="20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variability</a:t>
            </a:r>
            <a:r>
              <a:rPr lang="de-DE" sz="20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based</a:t>
            </a:r>
            <a:r>
              <a:rPr lang="de-DE" sz="20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only</a:t>
            </a:r>
            <a:r>
              <a:rPr lang="de-DE" sz="20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de-DE" sz="2000" b="1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models</a:t>
            </a:r>
            <a:r>
              <a:rPr lang="de-DE" sz="20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438035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el 1">
            <a:extLst>
              <a:ext uri="{FF2B5EF4-FFF2-40B4-BE49-F238E27FC236}">
                <a16:creationId xmlns:a16="http://schemas.microsoft.com/office/drawing/2014/main" id="{9C0686E1-A71F-9ED4-DD92-4F5BBCD31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47942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DE" altLang="de-DE" b="1">
                <a:ea typeface="ＭＳ Ｐゴシック" panose="020B0600070205080204" pitchFamily="34" charset="-128"/>
              </a:rPr>
              <a:t>Contribution for global warming in the last 200 years</a:t>
            </a:r>
          </a:p>
        </p:txBody>
      </p:sp>
      <p:pic>
        <p:nvPicPr>
          <p:cNvPr id="30722" name="Bild 3">
            <a:extLst>
              <a:ext uri="{FF2B5EF4-FFF2-40B4-BE49-F238E27FC236}">
                <a16:creationId xmlns:a16="http://schemas.microsoft.com/office/drawing/2014/main" id="{1D9415AD-AFA7-3EAC-DBC1-2AB2424D29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943100"/>
            <a:ext cx="9144000" cy="340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6">
            <a:extLst>
              <a:ext uri="{FF2B5EF4-FFF2-40B4-BE49-F238E27FC236}">
                <a16:creationId xmlns:a16="http://schemas.microsoft.com/office/drawing/2014/main" id="{D16B8DD6-C40F-D644-976D-81C590EDD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1" y="188914"/>
            <a:ext cx="8385175" cy="923925"/>
          </a:xfrm>
        </p:spPr>
        <p:txBody>
          <a:bodyPr anchor="t"/>
          <a:lstStyle/>
          <a:p>
            <a:pPr eaLnBrk="1" hangingPunct="1">
              <a:lnSpc>
                <a:spcPct val="130000"/>
              </a:lnSpc>
            </a:pPr>
            <a:r>
              <a:rPr lang="en-US" altLang="en-US" sz="33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Business-as-usual </a:t>
            </a:r>
          </a:p>
        </p:txBody>
      </p:sp>
      <p:sp>
        <p:nvSpPr>
          <p:cNvPr id="38914" name="Rectangle 15">
            <a:extLst>
              <a:ext uri="{FF2B5EF4-FFF2-40B4-BE49-F238E27FC236}">
                <a16:creationId xmlns:a16="http://schemas.microsoft.com/office/drawing/2014/main" id="{EDAAA922-2496-D944-A8BD-5D7BEF3D68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9151" y="6381750"/>
            <a:ext cx="7273925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sz="1800" i="1" dirty="0">
                <a:latin typeface="Arial" panose="020B0604020202020204" pitchFamily="34" charset="0"/>
                <a:ea typeface="ヒラギノ角ゴ Pro W3" panose="020B0300000000000000" pitchFamily="34" charset="-128"/>
              </a:rPr>
              <a:t>World Meteorological Organization, 2014.</a:t>
            </a:r>
          </a:p>
        </p:txBody>
      </p:sp>
      <p:pic>
        <p:nvPicPr>
          <p:cNvPr id="38915" name="Picture 4">
            <a:extLst>
              <a:ext uri="{FF2B5EF4-FFF2-40B4-BE49-F238E27FC236}">
                <a16:creationId xmlns:a16="http://schemas.microsoft.com/office/drawing/2014/main" id="{3BEBBC81-7B3E-9943-A22C-954EF2E763FC}"/>
              </a:ext>
            </a:extLst>
          </p:cNvPr>
          <p:cNvPicPr>
            <a:picLocks noGrp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63" r="-7063"/>
          <a:stretch>
            <a:fillRect/>
          </a:stretch>
        </p:blipFill>
        <p:spPr bwMode="auto">
          <a:xfrm>
            <a:off x="1692275" y="1397001"/>
            <a:ext cx="8580438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6" name="TextBox 1">
            <a:extLst>
              <a:ext uri="{FF2B5EF4-FFF2-40B4-BE49-F238E27FC236}">
                <a16:creationId xmlns:a16="http://schemas.microsoft.com/office/drawing/2014/main" id="{6FFF0A5A-4B8F-674D-A6B6-394A1A3C42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7576" y="2822576"/>
            <a:ext cx="14335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en-US" sz="2400" b="1">
                <a:solidFill>
                  <a:srgbClr val="C00000"/>
                </a:solidFill>
                <a:latin typeface="Arial" panose="020B0604020202020204" pitchFamily="34" charset="0"/>
                <a:ea typeface="ヒラギノ角ゴ Pro W3" panose="020B0300000000000000" pitchFamily="34" charset="-128"/>
              </a:rPr>
              <a:t>No Paris</a:t>
            </a:r>
            <a:endParaRPr lang="en-US" altLang="en-US" sz="2400" b="1">
              <a:solidFill>
                <a:srgbClr val="C00000"/>
              </a:solidFill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  <p:sp>
        <p:nvSpPr>
          <p:cNvPr id="38917" name="TextBox 5">
            <a:extLst>
              <a:ext uri="{FF2B5EF4-FFF2-40B4-BE49-F238E27FC236}">
                <a16:creationId xmlns:a16="http://schemas.microsoft.com/office/drawing/2014/main" id="{79FAF19C-86CA-0E4B-9F01-08D2348215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9076" y="4868863"/>
            <a:ext cx="9382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en-US" sz="2400" b="1">
                <a:solidFill>
                  <a:srgbClr val="0070C0"/>
                </a:solidFill>
                <a:latin typeface="Arial" panose="020B0604020202020204" pitchFamily="34" charset="0"/>
                <a:ea typeface="ヒラギノ角ゴ Pro W3" panose="020B0300000000000000" pitchFamily="34" charset="-128"/>
              </a:rPr>
              <a:t>Paris</a:t>
            </a:r>
            <a:endParaRPr lang="en-US" altLang="en-US" sz="2400" b="1">
              <a:solidFill>
                <a:srgbClr val="0070C0"/>
              </a:solidFill>
              <a:latin typeface="Arial" panose="020B0604020202020204" pitchFamily="34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09601136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4CE9FD9A-4806-8345-AC9F-8D60D2DCAE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5" b="3361"/>
          <a:stretch/>
        </p:blipFill>
        <p:spPr bwMode="auto">
          <a:xfrm rot="5400000">
            <a:off x="2640663" y="-1277999"/>
            <a:ext cx="6938199" cy="938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3956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Ohne Titel-1 Kopi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8" y="476250"/>
            <a:ext cx="8064500" cy="5703888"/>
          </a:xfrm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5124" name="Line 4"/>
          <p:cNvSpPr>
            <a:spLocks noChangeShapeType="1"/>
          </p:cNvSpPr>
          <p:nvPr/>
        </p:nvSpPr>
        <p:spPr bwMode="auto">
          <a:xfrm flipV="1">
            <a:off x="2711450" y="1989138"/>
            <a:ext cx="431800" cy="1444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126" name="Line 6"/>
          <p:cNvSpPr>
            <a:spLocks noChangeShapeType="1"/>
          </p:cNvSpPr>
          <p:nvPr/>
        </p:nvSpPr>
        <p:spPr bwMode="auto">
          <a:xfrm flipV="1">
            <a:off x="4440238" y="2349500"/>
            <a:ext cx="431800" cy="714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3287713" y="2276475"/>
            <a:ext cx="122396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200" b="1"/>
              <a:t>Skandinavien</a:t>
            </a:r>
            <a:endParaRPr lang="de-DE" sz="1200" b="1"/>
          </a:p>
        </p:txBody>
      </p:sp>
      <p:sp>
        <p:nvSpPr>
          <p:cNvPr id="5128" name="Line 8"/>
          <p:cNvSpPr>
            <a:spLocks noChangeShapeType="1"/>
          </p:cNvSpPr>
          <p:nvPr/>
        </p:nvSpPr>
        <p:spPr bwMode="auto">
          <a:xfrm flipV="1">
            <a:off x="3935413" y="2781301"/>
            <a:ext cx="431800" cy="1444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2927350" y="2781300"/>
            <a:ext cx="108108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200" b="1"/>
              <a:t>Westeuropa</a:t>
            </a:r>
            <a:endParaRPr lang="de-DE" sz="1200" b="1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E2B8E820-0A3C-8543-A261-095F952997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3750" y="577850"/>
            <a:ext cx="8064500" cy="5702300"/>
          </a:xfrm>
          <a:prstGeom prst="rect">
            <a:avLst/>
          </a:prstGeom>
        </p:spPr>
      </p:pic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1842938" y="527844"/>
            <a:ext cx="8990647" cy="719138"/>
          </a:xfrm>
        </p:spPr>
        <p:txBody>
          <a:bodyPr>
            <a:noAutofit/>
          </a:bodyPr>
          <a:lstStyle/>
          <a:p>
            <a:pPr eaLnBrk="1" hangingPunct="1"/>
            <a:r>
              <a:rPr lang="de-DE" altLang="de-DE" b="1" dirty="0" err="1">
                <a:solidFill>
                  <a:schemeClr val="tx1"/>
                </a:solidFill>
                <a:ea typeface="ＭＳ Ｐゴシック" charset="-128"/>
              </a:rPr>
              <a:t>Examples</a:t>
            </a:r>
            <a:r>
              <a:rPr lang="de-DE" altLang="de-DE" b="1" dirty="0">
                <a:solidFill>
                  <a:schemeClr val="tx1"/>
                </a:solidFill>
                <a:ea typeface="ＭＳ Ｐゴシック" charset="-128"/>
              </a:rPr>
              <a:t> </a:t>
            </a:r>
            <a:r>
              <a:rPr lang="de-DE" altLang="de-DE" b="1" dirty="0" err="1">
                <a:solidFill>
                  <a:schemeClr val="tx1"/>
                </a:solidFill>
                <a:ea typeface="ＭＳ Ｐゴシック" charset="-128"/>
              </a:rPr>
              <a:t>of</a:t>
            </a:r>
            <a:r>
              <a:rPr lang="de-DE" altLang="de-DE" b="1" dirty="0">
                <a:solidFill>
                  <a:schemeClr val="tx1"/>
                </a:solidFill>
                <a:ea typeface="ＭＳ Ｐゴシック" charset="-128"/>
              </a:rPr>
              <a:t> Resolution</a:t>
            </a:r>
            <a:br>
              <a:rPr lang="de-DE" altLang="de-DE" b="1" dirty="0">
                <a:solidFill>
                  <a:schemeClr val="tx1"/>
                </a:solidFill>
                <a:ea typeface="ＭＳ Ｐゴシック" charset="-128"/>
              </a:rPr>
            </a:br>
            <a:r>
              <a:rPr lang="de-DE" altLang="de-DE" sz="2800" b="1" dirty="0">
                <a:ea typeface="ＭＳ Ｐゴシック" charset="-128"/>
              </a:rPr>
              <a:t>(global </a:t>
            </a:r>
            <a:r>
              <a:rPr lang="de-DE" altLang="de-DE" sz="2800" b="1" dirty="0" err="1">
                <a:ea typeface="ＭＳ Ｐゴシック" charset="-128"/>
              </a:rPr>
              <a:t>spectral</a:t>
            </a:r>
            <a:r>
              <a:rPr lang="de-DE" altLang="de-DE" sz="2800" b="1" dirty="0">
                <a:ea typeface="ＭＳ Ｐゴシック" charset="-128"/>
              </a:rPr>
              <a:t> </a:t>
            </a:r>
            <a:r>
              <a:rPr lang="de-DE" altLang="de-DE" sz="2800" b="1" dirty="0" err="1">
                <a:ea typeface="ＭＳ Ｐゴシック" charset="-128"/>
              </a:rPr>
              <a:t>model</a:t>
            </a:r>
            <a:r>
              <a:rPr lang="de-DE" altLang="de-DE" sz="2800" b="1" dirty="0">
                <a:ea typeface="ＭＳ Ｐゴシック" charset="-128"/>
              </a:rPr>
              <a:t>, zoom </a:t>
            </a:r>
            <a:r>
              <a:rPr lang="de-DE" altLang="de-DE" sz="2800" b="1" dirty="0" err="1">
                <a:ea typeface="ＭＳ Ｐゴシック" charset="-128"/>
              </a:rPr>
              <a:t>onto</a:t>
            </a:r>
            <a:r>
              <a:rPr lang="de-DE" altLang="de-DE" sz="2800" b="1" dirty="0">
                <a:ea typeface="ＭＳ Ｐゴシック" charset="-128"/>
              </a:rPr>
              <a:t> Europe)</a:t>
            </a:r>
            <a:br>
              <a:rPr lang="de-DE" altLang="de-DE" b="1" dirty="0">
                <a:solidFill>
                  <a:schemeClr val="accent2"/>
                </a:solidFill>
                <a:ea typeface="ＭＳ Ｐゴシック" charset="-128"/>
              </a:rPr>
            </a:br>
            <a:endParaRPr lang="de-DE" altLang="de-DE" dirty="0">
              <a:ea typeface="ＭＳ Ｐゴシック" charset="-128"/>
            </a:endParaRPr>
          </a:p>
        </p:txBody>
      </p:sp>
      <p:pic>
        <p:nvPicPr>
          <p:cNvPr id="11" name="Picture 9">
            <a:extLst>
              <a:ext uri="{FF2B5EF4-FFF2-40B4-BE49-F238E27FC236}">
                <a16:creationId xmlns:a16="http://schemas.microsoft.com/office/drawing/2014/main" id="{C79D3E36-4528-7148-A250-13E9F8064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262" y="1484314"/>
            <a:ext cx="4302543" cy="469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8686392"/>
      </p:ext>
    </p:extLst>
  </p:cSld>
  <p:clrMapOvr>
    <a:masterClrMapping/>
  </p:clrMapOvr>
  <p:transition spd="slow" advClick="0" advTm="8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fig03-2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13113" y="72101"/>
            <a:ext cx="5565775" cy="6486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feld 1"/>
          <p:cNvSpPr txBox="1"/>
          <p:nvPr/>
        </p:nvSpPr>
        <p:spPr>
          <a:xfrm>
            <a:off x="1919536" y="3861049"/>
            <a:ext cx="31683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err="1"/>
              <a:t>Atmosphere</a:t>
            </a:r>
            <a:endParaRPr lang="de-DE" sz="2800" b="1" dirty="0"/>
          </a:p>
          <a:p>
            <a:r>
              <a:rPr lang="de-DE" sz="2800" b="1" dirty="0"/>
              <a:t>Model</a:t>
            </a:r>
          </a:p>
        </p:txBody>
      </p:sp>
    </p:spTree>
    <p:extLst>
      <p:ext uri="{BB962C8B-B14F-4D97-AF65-F5344CB8AC3E}">
        <p14:creationId xmlns:p14="http://schemas.microsoft.com/office/powerpoint/2010/main" val="6350051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5D7D82AF-C532-FA45-801F-0084E94897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30214"/>
            <a:ext cx="9144000" cy="599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5559A904-4CA0-7948-8A45-E0AD3A3F318E}"/>
              </a:ext>
            </a:extLst>
          </p:cNvPr>
          <p:cNvSpPr txBox="1"/>
          <p:nvPr/>
        </p:nvSpPr>
        <p:spPr>
          <a:xfrm>
            <a:off x="9408368" y="648866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Bretherton</a:t>
            </a:r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2D5FB5D-2B5E-0948-9FE7-9704EA5B09CD}"/>
              </a:ext>
            </a:extLst>
          </p:cNvPr>
          <p:cNvSpPr txBox="1"/>
          <p:nvPr/>
        </p:nvSpPr>
        <p:spPr>
          <a:xfrm>
            <a:off x="8691156" y="26453"/>
            <a:ext cx="1978486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de-DE" sz="2400" b="1" dirty="0" err="1"/>
              <a:t>Coupling</a:t>
            </a:r>
            <a:r>
              <a:rPr lang="de-DE" sz="2400" b="1" dirty="0"/>
              <a:t> </a:t>
            </a:r>
            <a:r>
              <a:rPr lang="de-DE" sz="2400" b="1" dirty="0" err="1"/>
              <a:t>of</a:t>
            </a:r>
            <a:r>
              <a:rPr lang="de-DE" sz="2400" b="1" dirty="0"/>
              <a:t> ESM </a:t>
            </a:r>
            <a:r>
              <a:rPr lang="de-DE" sz="2400" b="1" dirty="0" err="1"/>
              <a:t>components</a:t>
            </a: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85138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el 1"/>
          <p:cNvSpPr>
            <a:spLocks noGrp="1"/>
          </p:cNvSpPr>
          <p:nvPr>
            <p:ph type="title"/>
          </p:nvPr>
        </p:nvSpPr>
        <p:spPr>
          <a:xfrm>
            <a:off x="2336998" y="143493"/>
            <a:ext cx="7045960" cy="1143000"/>
          </a:xfrm>
        </p:spPr>
        <p:txBody>
          <a:bodyPr>
            <a:normAutofit fontScale="90000"/>
          </a:bodyPr>
          <a:lstStyle/>
          <a:p>
            <a:r>
              <a:rPr lang="de-DE" sz="3200" b="1" dirty="0" err="1">
                <a:ea typeface="ＭＳ Ｐゴシック" pitchFamily="-110" charset="-128"/>
                <a:cs typeface="ＭＳ Ｐゴシック" pitchFamily="-110" charset="-128"/>
              </a:rPr>
              <a:t>Coupling</a:t>
            </a:r>
            <a:r>
              <a:rPr lang="de-DE" sz="3200" b="1" dirty="0">
                <a:ea typeface="ＭＳ Ｐゴシック" pitchFamily="-110" charset="-128"/>
                <a:cs typeface="ＭＳ Ｐゴシック" pitchFamily="-110" charset="-128"/>
              </a:rPr>
              <a:t> </a:t>
            </a:r>
            <a:r>
              <a:rPr lang="de-DE" sz="3200" b="1" dirty="0" err="1">
                <a:ea typeface="ＭＳ Ｐゴシック" pitchFamily="-110" charset="-128"/>
                <a:cs typeface="ＭＳ Ｐゴシック" pitchFamily="-110" charset="-128"/>
              </a:rPr>
              <a:t>Atmosphere-Ocean</a:t>
            </a:r>
            <a:br>
              <a:rPr lang="de-DE" sz="3200" b="1" dirty="0">
                <a:ea typeface="ＭＳ Ｐゴシック" pitchFamily="-110" charset="-128"/>
                <a:cs typeface="ＭＳ Ｐゴシック" pitchFamily="-110" charset="-128"/>
              </a:rPr>
            </a:br>
            <a:br>
              <a:rPr lang="de-DE" sz="2400" dirty="0">
                <a:ea typeface="ＭＳ Ｐゴシック" pitchFamily="-110" charset="-128"/>
                <a:cs typeface="ＭＳ Ｐゴシック" pitchFamily="-110" charset="-128"/>
              </a:rPr>
            </a:br>
            <a:endParaRPr lang="de-DE" sz="2400" dirty="0">
              <a:ea typeface="ＭＳ Ｐゴシック" pitchFamily="-110" charset="-128"/>
              <a:cs typeface="ＭＳ Ｐゴシック" pitchFamily="-110" charset="-128"/>
            </a:endParaRPr>
          </a:p>
        </p:txBody>
      </p:sp>
      <p:pic>
        <p:nvPicPr>
          <p:cNvPr id="21507" name="Picture 2" descr="fig03-3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1828800"/>
            <a:ext cx="8153400" cy="442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hteck 4"/>
          <p:cNvSpPr/>
          <p:nvPr/>
        </p:nvSpPr>
        <p:spPr>
          <a:xfrm>
            <a:off x="3200400" y="2362200"/>
            <a:ext cx="609600" cy="304800"/>
          </a:xfrm>
          <a:prstGeom prst="rect">
            <a:avLst/>
          </a:prstGeom>
          <a:solidFill>
            <a:srgbClr val="8FB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A2261C56-40B6-434F-8464-30257B7FC24D}"/>
              </a:ext>
            </a:extLst>
          </p:cNvPr>
          <p:cNvSpPr txBox="1"/>
          <p:nvPr/>
        </p:nvSpPr>
        <p:spPr>
          <a:xfrm>
            <a:off x="2421841" y="714994"/>
            <a:ext cx="73483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/>
              <a:t>Water</a:t>
            </a:r>
            <a:r>
              <a:rPr lang="de-DE" b="1" dirty="0"/>
              <a:t>: </a:t>
            </a:r>
            <a:r>
              <a:rPr lang="de-DE" dirty="0" err="1"/>
              <a:t>Precipitation</a:t>
            </a:r>
            <a:r>
              <a:rPr lang="de-DE" dirty="0"/>
              <a:t> – Evaporation + </a:t>
            </a:r>
            <a:r>
              <a:rPr lang="de-DE" dirty="0" err="1"/>
              <a:t>Runoff</a:t>
            </a:r>
            <a:endParaRPr lang="de-DE" dirty="0"/>
          </a:p>
          <a:p>
            <a:r>
              <a:rPr lang="de-DE" b="1" dirty="0" err="1"/>
              <a:t>Heat</a:t>
            </a:r>
            <a:r>
              <a:rPr lang="de-DE" b="1" dirty="0"/>
              <a:t>:</a:t>
            </a:r>
            <a:r>
              <a:rPr lang="de-DE" dirty="0"/>
              <a:t> </a:t>
            </a:r>
            <a:r>
              <a:rPr lang="de-DE" dirty="0" err="1"/>
              <a:t>sensible+latent+radiation</a:t>
            </a:r>
            <a:endParaRPr lang="de-DE" dirty="0"/>
          </a:p>
          <a:p>
            <a:r>
              <a:rPr lang="de-DE" b="1" dirty="0" err="1"/>
              <a:t>Momentum</a:t>
            </a:r>
            <a:r>
              <a:rPr lang="de-DE" b="1" dirty="0"/>
              <a:t>: </a:t>
            </a:r>
            <a:r>
              <a:rPr lang="de-DE" dirty="0"/>
              <a:t>wind stress</a:t>
            </a:r>
          </a:p>
          <a:p>
            <a:r>
              <a:rPr lang="de-DE" b="1" dirty="0"/>
              <a:t>Tracers: </a:t>
            </a:r>
            <a:r>
              <a:rPr lang="de-DE" dirty="0"/>
              <a:t>CO</a:t>
            </a:r>
            <a:r>
              <a:rPr lang="de-DE" baseline="-25000" dirty="0"/>
              <a:t>2</a:t>
            </a:r>
            <a:r>
              <a:rPr lang="de-DE" dirty="0"/>
              <a:t>, C-14 etc.</a:t>
            </a:r>
          </a:p>
        </p:txBody>
      </p:sp>
    </p:spTree>
    <p:extLst>
      <p:ext uri="{BB962C8B-B14F-4D97-AF65-F5344CB8AC3E}">
        <p14:creationId xmlns:p14="http://schemas.microsoft.com/office/powerpoint/2010/main" val="260250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342F88-4E69-CD40-8155-F4962B8727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de-DE" dirty="0"/>
              <a:t>2D </a:t>
            </a:r>
            <a:r>
              <a:rPr lang="de-DE" dirty="0" err="1"/>
              <a:t>Staggered</a:t>
            </a:r>
            <a:r>
              <a:rPr lang="de-DE" dirty="0"/>
              <a:t> </a:t>
            </a:r>
            <a:r>
              <a:rPr lang="de-DE" dirty="0" err="1"/>
              <a:t>grids</a:t>
            </a:r>
            <a:r>
              <a:rPr lang="de-DE" dirty="0"/>
              <a:t>: </a:t>
            </a:r>
            <a:r>
              <a:rPr lang="de-DE" dirty="0" err="1"/>
              <a:t>Arakawa</a:t>
            </a:r>
            <a:br>
              <a:rPr lang="de-DE" dirty="0"/>
            </a:br>
            <a:endParaRPr lang="de-DE" dirty="0"/>
          </a:p>
        </p:txBody>
      </p:sp>
      <p:pic>
        <p:nvPicPr>
          <p:cNvPr id="88068" name="Picture 4" descr="page19image107480384">
            <a:extLst>
              <a:ext uri="{FF2B5EF4-FFF2-40B4-BE49-F238E27FC236}">
                <a16:creationId xmlns:a16="http://schemas.microsoft.com/office/drawing/2014/main" id="{7078E788-1803-194A-95CE-0BB2EAD2BB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998" y="-1760220"/>
            <a:ext cx="54863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069" name="Picture 5" descr="page19image107491136">
            <a:extLst>
              <a:ext uri="{FF2B5EF4-FFF2-40B4-BE49-F238E27FC236}">
                <a16:creationId xmlns:a16="http://schemas.microsoft.com/office/drawing/2014/main" id="{05AAB1E0-F102-2F43-A244-EDEF5B00CB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998" y="-1760220"/>
            <a:ext cx="54863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071" name="Picture 7">
            <a:extLst>
              <a:ext uri="{FF2B5EF4-FFF2-40B4-BE49-F238E27FC236}">
                <a16:creationId xmlns:a16="http://schemas.microsoft.com/office/drawing/2014/main" id="{C496DD1B-A701-B147-9EC1-A8138375B0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642" y="1561510"/>
            <a:ext cx="8116158" cy="520505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C884C0D3-6283-9D4E-8662-45A14070722D}"/>
              </a:ext>
            </a:extLst>
          </p:cNvPr>
          <p:cNvSpPr/>
          <p:nvPr/>
        </p:nvSpPr>
        <p:spPr>
          <a:xfrm>
            <a:off x="2769186" y="2004814"/>
            <a:ext cx="19800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err="1">
                <a:solidFill>
                  <a:srgbClr val="FF0000"/>
                </a:solidFill>
                <a:latin typeface="Arial" panose="020B0604020202020204" pitchFamily="34" charset="0"/>
              </a:rPr>
              <a:t>unstaggered</a:t>
            </a:r>
            <a:r>
              <a:rPr lang="de-DE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FF0000"/>
                </a:solidFill>
                <a:latin typeface="Arial" panose="020B0604020202020204" pitchFamily="34" charset="0"/>
              </a:rPr>
              <a:t>grid</a:t>
            </a:r>
            <a:r>
              <a:rPr lang="de-DE" dirty="0">
                <a:solidFill>
                  <a:srgbClr val="FF0000"/>
                </a:solidFill>
                <a:latin typeface="Arial" panose="020B0604020202020204" pitchFamily="34" charset="0"/>
              </a:rPr>
              <a:t> 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26A68ED3-71DD-1C47-B4B3-015507B224E3}"/>
              </a:ext>
            </a:extLst>
          </p:cNvPr>
          <p:cNvSpPr txBox="1"/>
          <p:nvPr/>
        </p:nvSpPr>
        <p:spPr>
          <a:xfrm>
            <a:off x="8260080" y="3769303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FF0000"/>
                </a:solidFill>
              </a:rPr>
              <a:t>Advection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of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tracers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77CF403-7924-9E4B-8430-257A37A6F3CE}"/>
              </a:ext>
            </a:extLst>
          </p:cNvPr>
          <p:cNvSpPr txBox="1"/>
          <p:nvPr/>
        </p:nvSpPr>
        <p:spPr>
          <a:xfrm>
            <a:off x="1852883" y="6383175"/>
            <a:ext cx="1406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FF0000"/>
                </a:solidFill>
              </a:rPr>
              <a:t>Rotated</a:t>
            </a:r>
            <a:r>
              <a:rPr lang="de-DE" dirty="0">
                <a:solidFill>
                  <a:srgbClr val="FF0000"/>
                </a:solidFill>
              </a:rPr>
              <a:t> C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47FEF77-9A02-9848-BE22-7CC09B0FF196}"/>
              </a:ext>
            </a:extLst>
          </p:cNvPr>
          <p:cNvSpPr txBox="1"/>
          <p:nvPr/>
        </p:nvSpPr>
        <p:spPr>
          <a:xfrm>
            <a:off x="8199120" y="6383175"/>
            <a:ext cx="2407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err="1"/>
              <a:t>Arakawa</a:t>
            </a:r>
            <a:r>
              <a:rPr lang="de-DE" sz="1000" dirty="0"/>
              <a:t> </a:t>
            </a:r>
            <a:r>
              <a:rPr lang="de-DE" sz="1000" dirty="0" err="1"/>
              <a:t>and</a:t>
            </a:r>
            <a:r>
              <a:rPr lang="de-DE" sz="1000" dirty="0"/>
              <a:t> Lamb (1977) </a:t>
            </a:r>
            <a:r>
              <a:rPr lang="de-DE" sz="1000" dirty="0">
                <a:hlinkClick r:id="rId4" tooltip="Doi (identifier)"/>
              </a:rPr>
              <a:t>doi</a:t>
            </a:r>
            <a:r>
              <a:rPr lang="de-DE" sz="1000" dirty="0"/>
              <a:t>:</a:t>
            </a:r>
            <a:r>
              <a:rPr lang="de-DE" sz="1000" dirty="0">
                <a:hlinkClick r:id="rId5"/>
              </a:rPr>
              <a:t>10.1016/B978-0-12-460817-7.50009-4</a:t>
            </a:r>
            <a:endParaRPr lang="de-DE" sz="1000" dirty="0"/>
          </a:p>
        </p:txBody>
      </p: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BBEFEC44-E57C-D041-80DE-E8D39F04A4B2}"/>
              </a:ext>
            </a:extLst>
          </p:cNvPr>
          <p:cNvCxnSpPr>
            <a:cxnSpLocks/>
          </p:cNvCxnSpPr>
          <p:nvPr/>
        </p:nvCxnSpPr>
        <p:spPr>
          <a:xfrm flipV="1">
            <a:off x="8832304" y="2204864"/>
            <a:ext cx="0" cy="576064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7E57D9BF-8381-014B-AD41-0A81CE384523}"/>
              </a:ext>
            </a:extLst>
          </p:cNvPr>
          <p:cNvCxnSpPr>
            <a:cxnSpLocks/>
          </p:cNvCxnSpPr>
          <p:nvPr/>
        </p:nvCxnSpPr>
        <p:spPr>
          <a:xfrm flipV="1">
            <a:off x="10200456" y="2204864"/>
            <a:ext cx="0" cy="576064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67B46EAE-2514-0542-8CC3-A24AFB9944B3}"/>
              </a:ext>
            </a:extLst>
          </p:cNvPr>
          <p:cNvCxnSpPr>
            <a:cxnSpLocks/>
          </p:cNvCxnSpPr>
          <p:nvPr/>
        </p:nvCxnSpPr>
        <p:spPr>
          <a:xfrm>
            <a:off x="9264352" y="3212976"/>
            <a:ext cx="648072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0B4F0A73-31CB-7040-9F85-0ECDF3AEFFAC}"/>
              </a:ext>
            </a:extLst>
          </p:cNvPr>
          <p:cNvCxnSpPr>
            <a:cxnSpLocks/>
          </p:cNvCxnSpPr>
          <p:nvPr/>
        </p:nvCxnSpPr>
        <p:spPr>
          <a:xfrm>
            <a:off x="9264352" y="1844824"/>
            <a:ext cx="648072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hteck 10">
            <a:extLst>
              <a:ext uri="{FF2B5EF4-FFF2-40B4-BE49-F238E27FC236}">
                <a16:creationId xmlns:a16="http://schemas.microsoft.com/office/drawing/2014/main" id="{181B5C8A-8DBE-EA41-A8C5-9453A0DC3DBB}"/>
              </a:ext>
            </a:extLst>
          </p:cNvPr>
          <p:cNvSpPr/>
          <p:nvPr/>
        </p:nvSpPr>
        <p:spPr>
          <a:xfrm>
            <a:off x="8260080" y="1268760"/>
            <a:ext cx="2286000" cy="3024336"/>
          </a:xfrm>
          <a:prstGeom prst="rect">
            <a:avLst/>
          </a:prstGeom>
          <a:noFill/>
          <a:ln w="127000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C07E91A-C3A3-6D4F-8FDF-EC46ABFAE4B5}"/>
              </a:ext>
            </a:extLst>
          </p:cNvPr>
          <p:cNvSpPr txBox="1"/>
          <p:nvPr/>
        </p:nvSpPr>
        <p:spPr>
          <a:xfrm>
            <a:off x="9246784" y="4431386"/>
            <a:ext cx="12180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C </a:t>
            </a:r>
            <a:r>
              <a:rPr lang="de-DE" sz="2400" b="1" dirty="0" err="1"/>
              <a:t>Grid</a:t>
            </a: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2203270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506" name="Rectangle 2"/>
          <p:cNvSpPr>
            <a:spLocks noGrp="1" noChangeArrowheads="1"/>
          </p:cNvSpPr>
          <p:nvPr>
            <p:ph type="title"/>
          </p:nvPr>
        </p:nvSpPr>
        <p:spPr>
          <a:xfrm>
            <a:off x="2650546" y="1105432"/>
            <a:ext cx="6858000" cy="401825"/>
          </a:xfrm>
        </p:spPr>
        <p:txBody>
          <a:bodyPr>
            <a:noAutofit/>
          </a:bodyPr>
          <a:lstStyle/>
          <a:p>
            <a:r>
              <a:rPr lang="en-AU" sz="3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Climate projections into the future</a:t>
            </a:r>
          </a:p>
        </p:txBody>
      </p:sp>
      <p:cxnSp>
        <p:nvCxnSpPr>
          <p:cNvPr id="6" name="Gerade Verbindung 5"/>
          <p:cNvCxnSpPr/>
          <p:nvPr/>
        </p:nvCxnSpPr>
        <p:spPr bwMode="auto">
          <a:xfrm>
            <a:off x="2667000" y="1902013"/>
            <a:ext cx="6858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3" name="Grafik 2">
            <a:extLst>
              <a:ext uri="{FF2B5EF4-FFF2-40B4-BE49-F238E27FC236}">
                <a16:creationId xmlns:a16="http://schemas.microsoft.com/office/drawing/2014/main" id="{DB5541D2-3D6D-4363-97BD-886060F312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4126" y="2854572"/>
            <a:ext cx="6858000" cy="2113600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8485766" y="5125685"/>
            <a:ext cx="1066318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514350">
              <a:defRPr/>
            </a:pPr>
            <a:r>
              <a:rPr lang="de-DE" sz="1013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IPCC, AR6 (2021)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27FD9D3-ECD6-4F81-B5C3-289CF648B4EB}"/>
              </a:ext>
            </a:extLst>
          </p:cNvPr>
          <p:cNvSpPr txBox="1"/>
          <p:nvPr/>
        </p:nvSpPr>
        <p:spPr>
          <a:xfrm>
            <a:off x="5123893" y="2029104"/>
            <a:ext cx="1593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514350">
              <a:defRPr/>
            </a:pPr>
            <a:r>
              <a:rPr lang="de-DE" b="1" dirty="0" err="1">
                <a:solidFill>
                  <a:srgbClr val="000000"/>
                </a:solidFill>
                <a:latin typeface="Comic Sans MS"/>
                <a:cs typeface="Arial" panose="020B0604020202020204" pitchFamily="34" charset="0"/>
              </a:rPr>
              <a:t>Temperature</a:t>
            </a:r>
            <a:endParaRPr lang="en-GB" b="1" dirty="0">
              <a:solidFill>
                <a:srgbClr val="000000"/>
              </a:solidFill>
              <a:latin typeface="Comic Sans MS"/>
              <a:cs typeface="Arial" panose="020B0604020202020204" pitchFamily="34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152B2D9-405A-4A28-A35E-0A5B8A4E526C}"/>
              </a:ext>
            </a:extLst>
          </p:cNvPr>
          <p:cNvSpPr txBox="1"/>
          <p:nvPr/>
        </p:nvSpPr>
        <p:spPr>
          <a:xfrm>
            <a:off x="2992748" y="2484116"/>
            <a:ext cx="906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514350">
              <a:defRPr/>
            </a:pPr>
            <a:r>
              <a:rPr lang="de-DE" b="1" dirty="0">
                <a:solidFill>
                  <a:srgbClr val="000000"/>
                </a:solidFill>
                <a:latin typeface="Comic Sans MS"/>
                <a:cs typeface="Arial" panose="020B0604020202020204" pitchFamily="34" charset="0"/>
              </a:rPr>
              <a:t>+1,5°C </a:t>
            </a:r>
            <a:endParaRPr lang="en-GB" b="1" dirty="0">
              <a:solidFill>
                <a:srgbClr val="000000"/>
              </a:solidFill>
              <a:latin typeface="Comic Sans MS"/>
              <a:cs typeface="Arial" panose="020B0604020202020204" pitchFamily="34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463A74E-D0A6-464C-AE14-E3A27F1E5D60}"/>
              </a:ext>
            </a:extLst>
          </p:cNvPr>
          <p:cNvSpPr txBox="1"/>
          <p:nvPr/>
        </p:nvSpPr>
        <p:spPr>
          <a:xfrm>
            <a:off x="5244856" y="2482793"/>
            <a:ext cx="942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514350">
              <a:defRPr/>
            </a:pPr>
            <a:r>
              <a:rPr lang="de-DE" b="1" dirty="0">
                <a:solidFill>
                  <a:srgbClr val="000000"/>
                </a:solidFill>
                <a:latin typeface="Comic Sans MS"/>
                <a:cs typeface="Arial" panose="020B0604020202020204" pitchFamily="34" charset="0"/>
              </a:rPr>
              <a:t>+2,0°C </a:t>
            </a:r>
            <a:endParaRPr lang="en-GB" b="1" dirty="0">
              <a:solidFill>
                <a:srgbClr val="000000"/>
              </a:solidFill>
              <a:latin typeface="Comic Sans MS"/>
              <a:cs typeface="Arial" panose="020B0604020202020204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D1A0096D-2999-4118-8BEC-4DE2B25DC8B4}"/>
              </a:ext>
            </a:extLst>
          </p:cNvPr>
          <p:cNvSpPr txBox="1"/>
          <p:nvPr/>
        </p:nvSpPr>
        <p:spPr>
          <a:xfrm>
            <a:off x="7513108" y="2482841"/>
            <a:ext cx="942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514350">
              <a:defRPr/>
            </a:pPr>
            <a:r>
              <a:rPr lang="de-DE" b="1" dirty="0">
                <a:solidFill>
                  <a:srgbClr val="000000"/>
                </a:solidFill>
                <a:latin typeface="Comic Sans MS"/>
                <a:cs typeface="Arial" panose="020B0604020202020204" pitchFamily="34" charset="0"/>
              </a:rPr>
              <a:t>+4,0°C </a:t>
            </a:r>
            <a:endParaRPr lang="en-GB" b="1" dirty="0">
              <a:solidFill>
                <a:srgbClr val="000000"/>
              </a:solidFill>
              <a:latin typeface="Comic Sans M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8078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el 1"/>
          <p:cNvSpPr>
            <a:spLocks noGrp="1"/>
          </p:cNvSpPr>
          <p:nvPr>
            <p:ph type="title"/>
          </p:nvPr>
        </p:nvSpPr>
        <p:spPr>
          <a:xfrm>
            <a:off x="2230120" y="381000"/>
            <a:ext cx="7045960" cy="1143000"/>
          </a:xfrm>
        </p:spPr>
        <p:txBody>
          <a:bodyPr>
            <a:normAutofit fontScale="90000"/>
          </a:bodyPr>
          <a:lstStyle/>
          <a:p>
            <a:r>
              <a:rPr lang="de-DE" sz="3200" b="1" dirty="0" err="1">
                <a:ea typeface="ＭＳ Ｐゴシック" pitchFamily="-110" charset="-128"/>
                <a:cs typeface="ＭＳ Ｐゴシック" pitchFamily="-110" charset="-128"/>
              </a:rPr>
              <a:t>Ocean</a:t>
            </a:r>
            <a:r>
              <a:rPr lang="de-DE" sz="3200" b="1" dirty="0">
                <a:ea typeface="ＭＳ Ｐゴシック" pitchFamily="-110" charset="-128"/>
                <a:cs typeface="ＭＳ Ｐゴシック" pitchFamily="-110" charset="-128"/>
              </a:rPr>
              <a:t> </a:t>
            </a:r>
            <a:r>
              <a:rPr lang="de-DE" sz="3200" b="1" dirty="0" err="1">
                <a:ea typeface="ＭＳ Ｐゴシック" pitchFamily="-110" charset="-128"/>
                <a:cs typeface="ＭＳ Ｐゴシック" pitchFamily="-110" charset="-128"/>
              </a:rPr>
              <a:t>circulation</a:t>
            </a:r>
            <a:r>
              <a:rPr lang="de-DE" sz="3200" b="1" dirty="0">
                <a:ea typeface="ＭＳ Ｐゴシック" pitchFamily="-110" charset="-128"/>
                <a:cs typeface="ＭＳ Ｐゴシック" pitchFamily="-110" charset="-128"/>
              </a:rPr>
              <a:t> </a:t>
            </a:r>
            <a:r>
              <a:rPr lang="de-DE" sz="3200" b="1" dirty="0" err="1">
                <a:ea typeface="ＭＳ Ｐゴシック" pitchFamily="-110" charset="-128"/>
                <a:cs typeface="ＭＳ Ｐゴシック" pitchFamily="-110" charset="-128"/>
              </a:rPr>
              <a:t>models</a:t>
            </a:r>
            <a:r>
              <a:rPr lang="de-DE" sz="3200" b="1" dirty="0">
                <a:ea typeface="ＭＳ Ｐゴシック" pitchFamily="-110" charset="-128"/>
                <a:cs typeface="ＭＳ Ｐゴシック" pitchFamily="-110" charset="-128"/>
              </a:rPr>
              <a:t> </a:t>
            </a:r>
            <a:br>
              <a:rPr lang="de-DE" sz="3200" b="1" dirty="0">
                <a:ea typeface="ＭＳ Ｐゴシック" pitchFamily="-110" charset="-128"/>
                <a:cs typeface="ＭＳ Ｐゴシック" pitchFamily="-110" charset="-128"/>
              </a:rPr>
            </a:br>
            <a:r>
              <a:rPr lang="de-DE" sz="3200" b="1" dirty="0" err="1">
                <a:ea typeface="ＭＳ Ｐゴシック" pitchFamily="-110" charset="-128"/>
                <a:cs typeface="ＭＳ Ｐゴシック" pitchFamily="-110" charset="-128"/>
              </a:rPr>
              <a:t>tracers</a:t>
            </a:r>
            <a:r>
              <a:rPr lang="de-DE" sz="3200" b="1" dirty="0">
                <a:ea typeface="ＭＳ Ｐゴシック" pitchFamily="-110" charset="-128"/>
                <a:cs typeface="ＭＳ Ｐゴシック" pitchFamily="-110" charset="-128"/>
              </a:rPr>
              <a:t> in </a:t>
            </a:r>
            <a:r>
              <a:rPr lang="de-DE" sz="3200" b="1" dirty="0" err="1">
                <a:ea typeface="ＭＳ Ｐゴシック" pitchFamily="-110" charset="-128"/>
                <a:cs typeface="ＭＳ Ｐゴシック" pitchFamily="-110" charset="-128"/>
              </a:rPr>
              <a:t>the</a:t>
            </a:r>
            <a:r>
              <a:rPr lang="de-DE" sz="3200" b="1" dirty="0">
                <a:ea typeface="ＭＳ Ｐゴシック" pitchFamily="-110" charset="-128"/>
                <a:cs typeface="ＭＳ Ｐゴシック" pitchFamily="-110" charset="-128"/>
              </a:rPr>
              <a:t> </a:t>
            </a:r>
            <a:r>
              <a:rPr lang="de-DE" sz="3200" b="1" dirty="0" err="1">
                <a:ea typeface="ＭＳ Ｐゴシック" pitchFamily="-110" charset="-128"/>
                <a:cs typeface="ＭＳ Ｐゴシック" pitchFamily="-110" charset="-128"/>
              </a:rPr>
              <a:t>sea</a:t>
            </a:r>
            <a:br>
              <a:rPr lang="de-DE" sz="3200" b="1" dirty="0">
                <a:ea typeface="ＭＳ Ｐゴシック" pitchFamily="-110" charset="-128"/>
                <a:cs typeface="ＭＳ Ｐゴシック" pitchFamily="-110" charset="-128"/>
              </a:rPr>
            </a:br>
            <a:br>
              <a:rPr lang="de-DE" sz="2400" dirty="0">
                <a:ea typeface="ＭＳ Ｐゴシック" pitchFamily="-110" charset="-128"/>
                <a:cs typeface="ＭＳ Ｐゴシック" pitchFamily="-110" charset="-128"/>
              </a:rPr>
            </a:br>
            <a:endParaRPr lang="de-DE" sz="2400" dirty="0">
              <a:ea typeface="ＭＳ Ｐゴシック" pitchFamily="-110" charset="-128"/>
              <a:cs typeface="ＭＳ Ｐゴシック" pitchFamily="-110" charset="-128"/>
            </a:endParaRPr>
          </a:p>
        </p:txBody>
      </p:sp>
      <p:pic>
        <p:nvPicPr>
          <p:cNvPr id="21507" name="Picture 2" descr="fig03-3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1828800"/>
            <a:ext cx="8153400" cy="442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hteck 4"/>
          <p:cNvSpPr/>
          <p:nvPr/>
        </p:nvSpPr>
        <p:spPr>
          <a:xfrm>
            <a:off x="3200400" y="2362200"/>
            <a:ext cx="609600" cy="304800"/>
          </a:xfrm>
          <a:prstGeom prst="rect">
            <a:avLst/>
          </a:prstGeom>
          <a:solidFill>
            <a:srgbClr val="8FB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E47D3E8-329C-7245-A954-24A1C25561B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84" t="4478" r="5273" b="9146"/>
          <a:stretch/>
        </p:blipFill>
        <p:spPr>
          <a:xfrm>
            <a:off x="6418237" y="3573016"/>
            <a:ext cx="3890392" cy="2808312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2717FCCA-DFB9-0747-9006-CA3CD0CBD7AC}"/>
              </a:ext>
            </a:extLst>
          </p:cNvPr>
          <p:cNvSpPr txBox="1">
            <a:spLocks/>
          </p:cNvSpPr>
          <p:nvPr/>
        </p:nvSpPr>
        <p:spPr bwMode="auto">
          <a:xfrm>
            <a:off x="6640505" y="6234915"/>
            <a:ext cx="3445857" cy="649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CC3300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CC3300"/>
                </a:solidFill>
                <a:latin typeface="Comic Sans MS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CC3300"/>
                </a:solidFill>
                <a:latin typeface="Comic Sans MS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CC3300"/>
                </a:solidFill>
                <a:latin typeface="Comic Sans MS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CC3300"/>
                </a:solidFill>
                <a:latin typeface="Comic Sans MS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3300"/>
                </a:solidFill>
                <a:latin typeface="Comic Sans MS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3300"/>
                </a:solidFill>
                <a:latin typeface="Comic Sans MS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3300"/>
                </a:solidFill>
                <a:latin typeface="Comic Sans MS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3300"/>
                </a:solidFill>
                <a:latin typeface="Comic Sans MS" pitchFamily="34" charset="0"/>
              </a:defRPr>
            </a:lvl9pPr>
          </a:lstStyle>
          <a:p>
            <a:r>
              <a:rPr lang="de-DE" sz="2800" kern="0" dirty="0"/>
              <a:t>time </a:t>
            </a:r>
            <a:r>
              <a:rPr lang="de-DE" sz="2800" kern="0" dirty="0" err="1"/>
              <a:t>tracer</a:t>
            </a:r>
            <a:r>
              <a:rPr lang="de-DE" sz="2800" kern="0" dirty="0"/>
              <a:t>: C-14</a:t>
            </a:r>
          </a:p>
        </p:txBody>
      </p:sp>
    </p:spTree>
    <p:extLst>
      <p:ext uri="{BB962C8B-B14F-4D97-AF65-F5344CB8AC3E}">
        <p14:creationId xmlns:p14="http://schemas.microsoft.com/office/powerpoint/2010/main" val="4088904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B46EC2-5CC6-8F44-BD00-C136B4137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5520" y="89796"/>
            <a:ext cx="7008480" cy="701640"/>
          </a:xfrm>
        </p:spPr>
        <p:txBody>
          <a:bodyPr/>
          <a:lstStyle/>
          <a:p>
            <a:r>
              <a:rPr lang="de-DE" dirty="0"/>
              <a:t>CO</a:t>
            </a:r>
            <a:r>
              <a:rPr lang="de-DE" baseline="-25000" dirty="0"/>
              <a:t>2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04DE0E8-FC0D-304A-B19B-08A09DD43A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3156" y="791436"/>
            <a:ext cx="7767261" cy="5580821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393FAE1D-7958-1A47-ADE9-E55CAC2C9A79}"/>
              </a:ext>
            </a:extLst>
          </p:cNvPr>
          <p:cNvSpPr txBox="1"/>
          <p:nvPr/>
        </p:nvSpPr>
        <p:spPr>
          <a:xfrm>
            <a:off x="5087888" y="6398872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FF0000"/>
                </a:solidFill>
              </a:rPr>
              <a:t>Time </a:t>
            </a:r>
            <a:r>
              <a:rPr lang="de-DE" dirty="0" err="1">
                <a:solidFill>
                  <a:srgbClr val="FF0000"/>
                </a:solidFill>
              </a:rPr>
              <a:t>scale</a:t>
            </a:r>
            <a:r>
              <a:rPr lang="de-DE" dirty="0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500350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466676-D31A-EA4B-BA1B-70352F9D2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5460" y="370460"/>
            <a:ext cx="9081060" cy="701640"/>
          </a:xfrm>
        </p:spPr>
        <p:txBody>
          <a:bodyPr>
            <a:normAutofit fontScale="90000"/>
          </a:bodyPr>
          <a:lstStyle/>
          <a:p>
            <a:r>
              <a:rPr lang="de-DE" dirty="0"/>
              <a:t>C </a:t>
            </a:r>
            <a:r>
              <a:rPr lang="de-DE" dirty="0" err="1"/>
              <a:t>reservoirs</a:t>
            </a:r>
            <a:r>
              <a:rPr lang="de-DE" dirty="0"/>
              <a:t> + </a:t>
            </a:r>
            <a:r>
              <a:rPr lang="de-DE" dirty="0" err="1">
                <a:solidFill>
                  <a:srgbClr val="FF0000"/>
                </a:solidFill>
              </a:rPr>
              <a:t>perturbation</a:t>
            </a:r>
            <a:br>
              <a:rPr lang="de-DE" dirty="0">
                <a:effectLst/>
              </a:rPr>
            </a:br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5B0F6AE-9E6E-174B-AAB3-B00108F541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2900" y="1647790"/>
            <a:ext cx="6336025" cy="5200668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3F7B8CEE-6A38-7342-B5E1-122A163BBF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7551" y="946150"/>
            <a:ext cx="2576355" cy="1987550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581299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4B7087-D358-4644-8DFF-A3A95E26F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tracer</a:t>
            </a:r>
            <a:r>
              <a:rPr lang="de-DE" dirty="0"/>
              <a:t>: C-14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4C6C3BE-FB59-004A-8AB3-3530A7B874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3050" y="2051050"/>
            <a:ext cx="6464781" cy="525145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ACA94E83-4F1F-6D41-A48B-98A31009D0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3870" b="68791"/>
          <a:stretch/>
        </p:blipFill>
        <p:spPr>
          <a:xfrm>
            <a:off x="2074816" y="932400"/>
            <a:ext cx="5265785" cy="1562100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7BDF1BFB-C97E-1249-B0AE-5110AA4CEDE6}"/>
              </a:ext>
            </a:extLst>
          </p:cNvPr>
          <p:cNvSpPr txBox="1"/>
          <p:nvPr/>
        </p:nvSpPr>
        <p:spPr>
          <a:xfrm>
            <a:off x="8333900" y="2679700"/>
            <a:ext cx="23341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Concentration</a:t>
            </a:r>
            <a:r>
              <a:rPr lang="de-DE" dirty="0"/>
              <a:t> relative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atmosphere</a:t>
            </a:r>
            <a:endParaRPr lang="de-DE" dirty="0"/>
          </a:p>
          <a:p>
            <a:endParaRPr lang="de-DE" dirty="0"/>
          </a:p>
          <a:p>
            <a:r>
              <a:rPr lang="de-DE" dirty="0" err="1">
                <a:solidFill>
                  <a:srgbClr val="FF0000"/>
                </a:solidFill>
              </a:rPr>
              <a:t>Percentage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of</a:t>
            </a:r>
            <a:r>
              <a:rPr lang="de-DE" dirty="0">
                <a:solidFill>
                  <a:srgbClr val="FF0000"/>
                </a:solidFill>
              </a:rPr>
              <a:t> total </a:t>
            </a:r>
            <a:r>
              <a:rPr lang="de-DE" dirty="0" err="1">
                <a:solidFill>
                  <a:srgbClr val="FF0000"/>
                </a:solidFill>
              </a:rPr>
              <a:t>carbon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content</a:t>
            </a:r>
            <a:endParaRPr lang="de-D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2977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C6B884-8FD5-DA4F-98AA-52D4E3C3E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2760" y="230760"/>
            <a:ext cx="7588240" cy="701640"/>
          </a:xfrm>
        </p:spPr>
        <p:txBody>
          <a:bodyPr/>
          <a:lstStyle/>
          <a:p>
            <a:r>
              <a:rPr lang="de-DE" dirty="0" err="1"/>
              <a:t>Radiocarbon</a:t>
            </a:r>
            <a:r>
              <a:rPr lang="de-DE" dirty="0"/>
              <a:t> </a:t>
            </a:r>
            <a:r>
              <a:rPr lang="de-DE" dirty="0" err="1"/>
              <a:t>tracer</a:t>
            </a:r>
            <a:endParaRPr lang="de-DE" dirty="0"/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F9329CA-B195-994B-B0AD-9F773FCD9B52}"/>
              </a:ext>
            </a:extLst>
          </p:cNvPr>
          <p:cNvGrpSpPr/>
          <p:nvPr/>
        </p:nvGrpSpPr>
        <p:grpSpPr>
          <a:xfrm>
            <a:off x="4705083" y="3966460"/>
            <a:ext cx="1411483" cy="1405488"/>
            <a:chOff x="6711840" y="2254320"/>
            <a:chExt cx="2314440" cy="2008800"/>
          </a:xfrm>
        </p:grpSpPr>
        <p:sp>
          <p:nvSpPr>
            <p:cNvPr id="7" name="CustomShape 4">
              <a:extLst>
                <a:ext uri="{FF2B5EF4-FFF2-40B4-BE49-F238E27FC236}">
                  <a16:creationId xmlns:a16="http://schemas.microsoft.com/office/drawing/2014/main" id="{2FBC87AB-7624-0B45-A44A-9F68200F197E}"/>
                </a:ext>
              </a:extLst>
            </p:cNvPr>
            <p:cNvSpPr/>
            <p:nvPr/>
          </p:nvSpPr>
          <p:spPr>
            <a:xfrm>
              <a:off x="6711840" y="2254320"/>
              <a:ext cx="2314440" cy="2008800"/>
            </a:xfrm>
            <a:prstGeom prst="roundRect">
              <a:avLst>
                <a:gd name="adj" fmla="val 4425"/>
              </a:avLst>
            </a:prstGeom>
            <a:noFill/>
            <a:ln w="38160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8" name="AGE3mitEA_1000.png">
              <a:extLst>
                <a:ext uri="{FF2B5EF4-FFF2-40B4-BE49-F238E27FC236}">
                  <a16:creationId xmlns:a16="http://schemas.microsoft.com/office/drawing/2014/main" id="{C04BEC46-465B-7149-9C6C-E49E2AC177FD}"/>
                </a:ext>
              </a:extLst>
            </p:cNvPr>
            <p:cNvPicPr/>
            <p:nvPr/>
          </p:nvPicPr>
          <p:blipFill>
            <a:blip r:embed="rId2"/>
            <a:stretch/>
          </p:blipFill>
          <p:spPr>
            <a:xfrm>
              <a:off x="6745680" y="2285640"/>
              <a:ext cx="2246400" cy="1946520"/>
            </a:xfrm>
            <a:prstGeom prst="rect">
              <a:avLst/>
            </a:prstGeom>
            <a:ln w="12600">
              <a:noFill/>
            </a:ln>
          </p:spPr>
        </p:pic>
      </p:grpSp>
      <p:grpSp>
        <p:nvGrpSpPr>
          <p:cNvPr id="9" name="Group 5">
            <a:extLst>
              <a:ext uri="{FF2B5EF4-FFF2-40B4-BE49-F238E27FC236}">
                <a16:creationId xmlns:a16="http://schemas.microsoft.com/office/drawing/2014/main" id="{72B86DB8-D1D1-6346-8DC8-998F5481921F}"/>
              </a:ext>
            </a:extLst>
          </p:cNvPr>
          <p:cNvGrpSpPr/>
          <p:nvPr/>
        </p:nvGrpSpPr>
        <p:grpSpPr>
          <a:xfrm>
            <a:off x="2701357" y="3774559"/>
            <a:ext cx="1822260" cy="1756860"/>
            <a:chOff x="3596760" y="2255760"/>
            <a:chExt cx="2988000" cy="2511000"/>
          </a:xfrm>
        </p:grpSpPr>
        <p:pic>
          <p:nvPicPr>
            <p:cNvPr id="10" name="Image">
              <a:extLst>
                <a:ext uri="{FF2B5EF4-FFF2-40B4-BE49-F238E27FC236}">
                  <a16:creationId xmlns:a16="http://schemas.microsoft.com/office/drawing/2014/main" id="{281C7B45-610E-0248-81D0-032479B6F76C}"/>
                </a:ext>
              </a:extLst>
            </p:cNvPr>
            <p:cNvPicPr/>
            <p:nvPr/>
          </p:nvPicPr>
          <p:blipFill>
            <a:blip r:embed="rId3"/>
            <a:stretch/>
          </p:blipFill>
          <p:spPr>
            <a:xfrm>
              <a:off x="3633480" y="2301120"/>
              <a:ext cx="2898360" cy="2428920"/>
            </a:xfrm>
            <a:prstGeom prst="rect">
              <a:avLst/>
            </a:prstGeom>
            <a:ln w="12600">
              <a:noFill/>
            </a:ln>
          </p:spPr>
        </p:pic>
        <p:sp>
          <p:nvSpPr>
            <p:cNvPr id="11" name="CustomShape 6">
              <a:extLst>
                <a:ext uri="{FF2B5EF4-FFF2-40B4-BE49-F238E27FC236}">
                  <a16:creationId xmlns:a16="http://schemas.microsoft.com/office/drawing/2014/main" id="{4ED5476D-58E1-9842-9B36-23C9EED6B645}"/>
                </a:ext>
              </a:extLst>
            </p:cNvPr>
            <p:cNvSpPr/>
            <p:nvPr/>
          </p:nvSpPr>
          <p:spPr>
            <a:xfrm>
              <a:off x="3596760" y="2255760"/>
              <a:ext cx="2988000" cy="2511000"/>
            </a:xfrm>
            <a:prstGeom prst="roundRect">
              <a:avLst>
                <a:gd name="adj" fmla="val 4425"/>
              </a:avLst>
            </a:prstGeom>
            <a:noFill/>
            <a:ln w="38160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pic>
        <p:nvPicPr>
          <p:cNvPr id="24" name="wood.png">
            <a:extLst>
              <a:ext uri="{FF2B5EF4-FFF2-40B4-BE49-F238E27FC236}">
                <a16:creationId xmlns:a16="http://schemas.microsoft.com/office/drawing/2014/main" id="{1757EDD8-46DA-0649-8A44-F5B3AF30936C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2528260" y="1835188"/>
            <a:ext cx="2431800" cy="1303920"/>
          </a:xfrm>
          <a:prstGeom prst="rect">
            <a:avLst/>
          </a:prstGeom>
          <a:ln w="12600">
            <a:noFill/>
          </a:ln>
          <a:effectLst>
            <a:outerShdw blurRad="88900" dist="80351" dir="7989383" rotWithShape="0">
              <a:srgbClr val="000000">
                <a:alpha val="54000"/>
              </a:srgbClr>
            </a:outerShdw>
          </a:effectLst>
        </p:spPr>
      </p:pic>
      <p:pic>
        <p:nvPicPr>
          <p:cNvPr id="25" name="Picture 21">
            <a:extLst>
              <a:ext uri="{FF2B5EF4-FFF2-40B4-BE49-F238E27FC236}">
                <a16:creationId xmlns:a16="http://schemas.microsoft.com/office/drawing/2014/main" id="{B67C6EFE-80D9-0E43-A001-35F3F7EA98F3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4705082" y="1334333"/>
            <a:ext cx="1809000" cy="1578600"/>
          </a:xfrm>
          <a:prstGeom prst="rect">
            <a:avLst/>
          </a:prstGeom>
          <a:ln>
            <a:noFill/>
          </a:ln>
          <a:effectLst>
            <a:outerShdw blurRad="177800" dist="50800" dir="8100000" algn="tr" rotWithShape="0">
              <a:srgbClr val="000000">
                <a:alpha val="60000"/>
              </a:srgbClr>
            </a:outerShdw>
          </a:effectLst>
        </p:spPr>
      </p:pic>
      <p:pic>
        <p:nvPicPr>
          <p:cNvPr id="26" name="Picture 22">
            <a:extLst>
              <a:ext uri="{FF2B5EF4-FFF2-40B4-BE49-F238E27FC236}">
                <a16:creationId xmlns:a16="http://schemas.microsoft.com/office/drawing/2014/main" id="{36B0C13C-42EF-0349-9802-BFFCF261417F}"/>
              </a:ext>
            </a:extLst>
          </p:cNvPr>
          <p:cNvPicPr/>
          <p:nvPr/>
        </p:nvPicPr>
        <p:blipFill>
          <a:blip r:embed="rId6"/>
          <a:stretch/>
        </p:blipFill>
        <p:spPr>
          <a:xfrm>
            <a:off x="3935240" y="2548253"/>
            <a:ext cx="721080" cy="721080"/>
          </a:xfrm>
          <a:prstGeom prst="rect">
            <a:avLst/>
          </a:prstGeom>
          <a:ln>
            <a:noFill/>
          </a:ln>
          <a:effectLst>
            <a:outerShdw blurRad="177800" dist="63500" dir="8100000" algn="tr" rotWithShape="0">
              <a:srgbClr val="000000">
                <a:alpha val="40000"/>
              </a:srgbClr>
            </a:outerShdw>
          </a:effectLst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5B0C1C85-4C99-2F49-BD3F-049B4113C133}"/>
              </a:ext>
            </a:extLst>
          </p:cNvPr>
          <p:cNvSpPr txBox="1"/>
          <p:nvPr/>
        </p:nvSpPr>
        <p:spPr>
          <a:xfrm>
            <a:off x="6780172" y="806455"/>
            <a:ext cx="3546020" cy="646331"/>
          </a:xfrm>
          <a:prstGeom prst="rect">
            <a:avLst/>
          </a:prstGeom>
          <a:solidFill>
            <a:schemeClr val="bg1">
              <a:alpha val="63000"/>
            </a:schemeClr>
          </a:solidFill>
        </p:spPr>
        <p:txBody>
          <a:bodyPr wrap="square" rtlCol="0">
            <a:spAutoFit/>
          </a:bodyPr>
          <a:lstStyle/>
          <a:p>
            <a:endParaRPr lang="de-DE" b="1" dirty="0">
              <a:solidFill>
                <a:srgbClr val="FF0000"/>
              </a:solidFill>
            </a:endParaRPr>
          </a:p>
          <a:p>
            <a:r>
              <a:rPr lang="de-DE" b="1" dirty="0">
                <a:solidFill>
                  <a:srgbClr val="FF0000"/>
                </a:solidFill>
              </a:rPr>
              <a:t>ESM  </a:t>
            </a:r>
            <a:r>
              <a:rPr lang="de-DE" b="1" dirty="0" err="1">
                <a:solidFill>
                  <a:srgbClr val="FF0000"/>
                </a:solidFill>
              </a:rPr>
              <a:t>simulations</a:t>
            </a:r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dirty="0" err="1">
                <a:solidFill>
                  <a:srgbClr val="FF0000"/>
                </a:solidFill>
              </a:rPr>
              <a:t>of</a:t>
            </a:r>
            <a:r>
              <a:rPr lang="de-DE" b="1" dirty="0">
                <a:solidFill>
                  <a:srgbClr val="FF0000"/>
                </a:solidFill>
              </a:rPr>
              <a:t> C-14</a:t>
            </a:r>
          </a:p>
        </p:txBody>
      </p:sp>
      <p:pic>
        <p:nvPicPr>
          <p:cNvPr id="18" name="Picture 4">
            <a:extLst>
              <a:ext uri="{FF2B5EF4-FFF2-40B4-BE49-F238E27FC236}">
                <a16:creationId xmlns:a16="http://schemas.microsoft.com/office/drawing/2014/main" id="{D9F32718-4482-7641-9794-3A23735DA23B}"/>
              </a:ext>
            </a:extLst>
          </p:cNvPr>
          <p:cNvPicPr/>
          <p:nvPr/>
        </p:nvPicPr>
        <p:blipFill>
          <a:blip r:embed="rId7"/>
          <a:srcRect b="49291"/>
          <a:stretch/>
        </p:blipFill>
        <p:spPr>
          <a:xfrm>
            <a:off x="6955435" y="1631850"/>
            <a:ext cx="2812263" cy="1744044"/>
          </a:xfrm>
          <a:prstGeom prst="rect">
            <a:avLst/>
          </a:prstGeom>
          <a:ln>
            <a:noFill/>
          </a:ln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97395EA2-02FC-6B47-9FFE-ABDCC8DD53B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80172" y="3747799"/>
            <a:ext cx="3708316" cy="2418269"/>
          </a:xfrm>
          <a:prstGeom prst="rect">
            <a:avLst/>
          </a:prstGeom>
        </p:spPr>
      </p:pic>
      <p:sp>
        <p:nvSpPr>
          <p:cNvPr id="28" name="Textfeld 27">
            <a:extLst>
              <a:ext uri="{FF2B5EF4-FFF2-40B4-BE49-F238E27FC236}">
                <a16:creationId xmlns:a16="http://schemas.microsoft.com/office/drawing/2014/main" id="{54161556-1557-D647-9FA0-41B323F002BB}"/>
              </a:ext>
            </a:extLst>
          </p:cNvPr>
          <p:cNvSpPr txBox="1"/>
          <p:nvPr/>
        </p:nvSpPr>
        <p:spPr>
          <a:xfrm>
            <a:off x="2371730" y="3334485"/>
            <a:ext cx="3848100" cy="646331"/>
          </a:xfrm>
          <a:prstGeom prst="rect">
            <a:avLst/>
          </a:prstGeom>
          <a:solidFill>
            <a:schemeClr val="bg1">
              <a:alpha val="63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FF0000"/>
                </a:solidFill>
              </a:rPr>
              <a:t>High-</a:t>
            </a:r>
            <a:r>
              <a:rPr lang="de-DE" b="1" dirty="0" err="1">
                <a:solidFill>
                  <a:srgbClr val="FF0000"/>
                </a:solidFill>
              </a:rPr>
              <a:t>precision</a:t>
            </a:r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dirty="0" err="1">
                <a:solidFill>
                  <a:srgbClr val="FF0000"/>
                </a:solidFill>
              </a:rPr>
              <a:t>measurements</a:t>
            </a:r>
            <a:endParaRPr lang="de-DE" b="1" dirty="0">
              <a:solidFill>
                <a:srgbClr val="FF0000"/>
              </a:solidFill>
            </a:endParaRPr>
          </a:p>
          <a:p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49A294C0-7441-9347-A092-19B0D12963C1}"/>
              </a:ext>
            </a:extLst>
          </p:cNvPr>
          <p:cNvSpPr/>
          <p:nvPr/>
        </p:nvSpPr>
        <p:spPr>
          <a:xfrm>
            <a:off x="9984433" y="3068960"/>
            <a:ext cx="683568" cy="273806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826FC8F-D3B0-3F43-91B2-B554A4909A8C}"/>
              </a:ext>
            </a:extLst>
          </p:cNvPr>
          <p:cNvSpPr txBox="1"/>
          <p:nvPr/>
        </p:nvSpPr>
        <p:spPr>
          <a:xfrm>
            <a:off x="8915806" y="6581002"/>
            <a:ext cx="17037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Lohmann et al., 2020</a:t>
            </a:r>
          </a:p>
        </p:txBody>
      </p:sp>
    </p:spTree>
    <p:extLst>
      <p:ext uri="{BB962C8B-B14F-4D97-AF65-F5344CB8AC3E}">
        <p14:creationId xmlns:p14="http://schemas.microsoft.com/office/powerpoint/2010/main" val="4734130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8F3F7C-27E1-9B41-9FB5-004C85F1F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1760" y="313887"/>
            <a:ext cx="7008480" cy="701640"/>
          </a:xfrm>
        </p:spPr>
        <p:txBody>
          <a:bodyPr/>
          <a:lstStyle/>
          <a:p>
            <a:r>
              <a:rPr lang="de-DE" dirty="0" err="1"/>
              <a:t>Exercise</a:t>
            </a:r>
            <a:r>
              <a:rPr lang="de-DE" dirty="0"/>
              <a:t> </a:t>
            </a:r>
            <a:r>
              <a:rPr lang="de-DE" dirty="0" err="1"/>
              <a:t>Radioactive</a:t>
            </a:r>
            <a:r>
              <a:rPr lang="de-DE" dirty="0"/>
              <a:t> </a:t>
            </a:r>
            <a:r>
              <a:rPr lang="de-DE" dirty="0" err="1"/>
              <a:t>decay</a:t>
            </a:r>
            <a:endParaRPr lang="de-DE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13F57679-E46D-3641-A83D-C4DEDAF6980B}"/>
              </a:ext>
            </a:extLst>
          </p:cNvPr>
          <p:cNvSpPr/>
          <p:nvPr/>
        </p:nvSpPr>
        <p:spPr>
          <a:xfrm>
            <a:off x="2591761" y="1203992"/>
            <a:ext cx="50981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aseline="30000" dirty="0">
                <a:latin typeface="STIXGeneral-Regular" pitchFamily="2" charset="2"/>
              </a:rPr>
              <a:t>14</a:t>
            </a:r>
            <a:r>
              <a:rPr lang="de-DE" sz="2400" dirty="0">
                <a:latin typeface="STIXGeneral-Italic" pitchFamily="2" charset="2"/>
              </a:rPr>
              <a:t>C</a:t>
            </a:r>
            <a:r>
              <a:rPr lang="de-DE" sz="2400" dirty="0">
                <a:latin typeface="STIXGeneral-Regular" pitchFamily="2" charset="2"/>
              </a:rPr>
              <a:t>(</a:t>
            </a:r>
            <a:r>
              <a:rPr lang="de-DE" sz="2400" dirty="0">
                <a:latin typeface="STIXGeneral-Italic" pitchFamily="2" charset="2"/>
              </a:rPr>
              <a:t>t</a:t>
            </a:r>
            <a:r>
              <a:rPr lang="de-DE" sz="2400" dirty="0">
                <a:latin typeface="STIXGeneral-Regular" pitchFamily="2" charset="2"/>
              </a:rPr>
              <a:t>)=</a:t>
            </a:r>
            <a:r>
              <a:rPr lang="de-DE" sz="2400" baseline="30000" dirty="0">
                <a:latin typeface="STIXGeneral-Regular" pitchFamily="2" charset="2"/>
              </a:rPr>
              <a:t>14</a:t>
            </a:r>
            <a:r>
              <a:rPr lang="de-DE" sz="2400" dirty="0">
                <a:latin typeface="STIXGeneral-Italic" pitchFamily="2" charset="2"/>
              </a:rPr>
              <a:t>C</a:t>
            </a:r>
            <a:r>
              <a:rPr lang="de-DE" sz="2400" dirty="0">
                <a:latin typeface="STIXGeneral-Regular" pitchFamily="2" charset="2"/>
              </a:rPr>
              <a:t>(</a:t>
            </a:r>
            <a:r>
              <a:rPr lang="de-DE" sz="2400" dirty="0">
                <a:latin typeface="STIXGeneral-Italic" pitchFamily="2" charset="2"/>
              </a:rPr>
              <a:t>t</a:t>
            </a:r>
            <a:r>
              <a:rPr lang="de-DE" sz="2400" baseline="-25000" dirty="0">
                <a:latin typeface="STIXGeneral-Regular" pitchFamily="2" charset="2"/>
              </a:rPr>
              <a:t>0</a:t>
            </a:r>
            <a:r>
              <a:rPr lang="de-DE" sz="2400" dirty="0">
                <a:latin typeface="STIXGeneral-Regular" pitchFamily="2" charset="2"/>
              </a:rPr>
              <a:t>)⋅</a:t>
            </a:r>
            <a:r>
              <a:rPr lang="de-DE" sz="2400" dirty="0" err="1">
                <a:latin typeface="STIXGeneral-Italic" pitchFamily="2" charset="2"/>
              </a:rPr>
              <a:t>exp</a:t>
            </a:r>
            <a:r>
              <a:rPr lang="de-DE" sz="2400" dirty="0">
                <a:latin typeface="STIXGeneral-Regular" pitchFamily="2" charset="2"/>
              </a:rPr>
              <a:t>[−</a:t>
            </a:r>
            <a:r>
              <a:rPr lang="de-DE" sz="2400" dirty="0" err="1">
                <a:latin typeface="STIXGeneral-Italic" pitchFamily="2" charset="2"/>
              </a:rPr>
              <a:t>k</a:t>
            </a:r>
            <a:r>
              <a:rPr lang="de-DE" sz="2400" dirty="0">
                <a:latin typeface="STIXGeneral-Regular" pitchFamily="2" charset="2"/>
              </a:rPr>
              <a:t>(</a:t>
            </a:r>
            <a:r>
              <a:rPr lang="de-DE" sz="2400" dirty="0">
                <a:latin typeface="STIXGeneral-Italic" pitchFamily="2" charset="2"/>
              </a:rPr>
              <a:t>t</a:t>
            </a:r>
            <a:r>
              <a:rPr lang="de-DE" sz="2400" dirty="0">
                <a:latin typeface="STIXGeneral-Regular" pitchFamily="2" charset="2"/>
              </a:rPr>
              <a:t>−</a:t>
            </a:r>
            <a:r>
              <a:rPr lang="de-DE" sz="2400" dirty="0">
                <a:latin typeface="STIXGeneral-Italic" pitchFamily="2" charset="2"/>
              </a:rPr>
              <a:t>t</a:t>
            </a:r>
            <a:r>
              <a:rPr lang="de-DE" sz="2400" baseline="-25000" dirty="0">
                <a:latin typeface="STIXGeneral-Regular" pitchFamily="2" charset="2"/>
              </a:rPr>
              <a:t>0</a:t>
            </a:r>
            <a:r>
              <a:rPr lang="de-DE" sz="2400" dirty="0">
                <a:latin typeface="STIXGeneral-Regular" pitchFamily="2" charset="2"/>
              </a:rPr>
              <a:t>)]</a:t>
            </a:r>
            <a:endParaRPr lang="de-DE" sz="2400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BFFD8818-D9C8-5346-A992-814F0414631C}"/>
              </a:ext>
            </a:extLst>
          </p:cNvPr>
          <p:cNvSpPr/>
          <p:nvPr/>
        </p:nvSpPr>
        <p:spPr>
          <a:xfrm>
            <a:off x="2707907" y="1871782"/>
            <a:ext cx="29738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>
                <a:solidFill>
                  <a:srgbClr val="337AB7"/>
                </a:solidFill>
                <a:latin typeface="Helvetica Neue" panose="02000503000000020004" pitchFamily="2" charset="0"/>
                <a:hlinkClick r:id="rId2"/>
              </a:rPr>
              <a:t>Radiocarbon as dating tool</a:t>
            </a:r>
            <a:endParaRPr lang="de-DE" dirty="0">
              <a:solidFill>
                <a:srgbClr val="333333"/>
              </a:solidFill>
              <a:latin typeface="Helvetica Neue" panose="02000503000000020004" pitchFamily="2" charset="0"/>
            </a:endParaRPr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4BB596CB-B9DD-B14E-AE06-A94B87D9A0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75" r="4553" b="3310"/>
          <a:stretch/>
        </p:blipFill>
        <p:spPr bwMode="auto">
          <a:xfrm>
            <a:off x="1686842" y="2369343"/>
            <a:ext cx="4979688" cy="3123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73F372AE-359A-A049-B9FE-67B9236CAE90}"/>
              </a:ext>
            </a:extLst>
          </p:cNvPr>
          <p:cNvSpPr txBox="1"/>
          <p:nvPr/>
        </p:nvSpPr>
        <p:spPr>
          <a:xfrm>
            <a:off x="7689902" y="5490433"/>
            <a:ext cx="30994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small</a:t>
            </a:r>
            <a:r>
              <a:rPr lang="de-DE" dirty="0"/>
              <a:t> </a:t>
            </a:r>
            <a:r>
              <a:rPr lang="de-DE" dirty="0" err="1"/>
              <a:t>samples</a:t>
            </a:r>
            <a:r>
              <a:rPr lang="de-DE" dirty="0"/>
              <a:t>, a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general</a:t>
            </a:r>
            <a:r>
              <a:rPr lang="de-DE" dirty="0"/>
              <a:t> </a:t>
            </a:r>
            <a:r>
              <a:rPr lang="de-DE" dirty="0" err="1"/>
              <a:t>analysis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necessary</a:t>
            </a:r>
            <a:r>
              <a:rPr lang="de-DE" dirty="0"/>
              <a:t>, </a:t>
            </a:r>
            <a:r>
              <a:rPr lang="de-DE" dirty="0" err="1"/>
              <a:t>accounting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a </a:t>
            </a:r>
            <a:r>
              <a:rPr lang="de-DE" dirty="0">
                <a:hlinkClick r:id="rId4" tooltip="Poisson process"/>
              </a:rPr>
              <a:t>Poisson process</a:t>
            </a:r>
            <a:r>
              <a:rPr lang="de-DE" dirty="0"/>
              <a:t>.</a:t>
            </a:r>
          </a:p>
          <a:p>
            <a:endParaRPr lang="de-DE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F23B6546-6E98-E14C-B6B2-E95D6BA55F4A}"/>
              </a:ext>
            </a:extLst>
          </p:cNvPr>
          <p:cNvSpPr/>
          <p:nvPr/>
        </p:nvSpPr>
        <p:spPr>
          <a:xfrm>
            <a:off x="1715737" y="5620783"/>
            <a:ext cx="52115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dirty="0" err="1"/>
              <a:t>decay</a:t>
            </a:r>
            <a:r>
              <a:rPr lang="de-DE" dirty="0"/>
              <a:t> </a:t>
            </a:r>
            <a:r>
              <a:rPr lang="de-DE" dirty="0" err="1"/>
              <a:t>processes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often</a:t>
            </a:r>
            <a:r>
              <a:rPr lang="de-DE" dirty="0"/>
              <a:t> </a:t>
            </a:r>
            <a:r>
              <a:rPr lang="de-DE" dirty="0" err="1"/>
              <a:t>treated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exponential</a:t>
            </a:r>
            <a:r>
              <a:rPr lang="de-DE" dirty="0"/>
              <a:t>,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really</a:t>
            </a:r>
            <a:r>
              <a:rPr lang="de-DE" dirty="0"/>
              <a:t> </a:t>
            </a:r>
            <a:r>
              <a:rPr lang="de-DE" dirty="0" err="1"/>
              <a:t>only</a:t>
            </a:r>
            <a:r>
              <a:rPr lang="de-DE" dirty="0"/>
              <a:t> </a:t>
            </a:r>
            <a:r>
              <a:rPr lang="de-DE" dirty="0" err="1"/>
              <a:t>exponential</a:t>
            </a:r>
            <a:r>
              <a:rPr lang="de-DE" dirty="0"/>
              <a:t> so </a:t>
            </a:r>
            <a:r>
              <a:rPr lang="de-DE" dirty="0" err="1"/>
              <a:t>long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sample </a:t>
            </a:r>
            <a:r>
              <a:rPr lang="de-DE" dirty="0" err="1"/>
              <a:t>is</a:t>
            </a:r>
            <a:r>
              <a:rPr lang="de-DE" dirty="0"/>
              <a:t> large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 </a:t>
            </a:r>
            <a:r>
              <a:rPr lang="de-DE" dirty="0">
                <a:hlinkClick r:id="rId5" tooltip="Law of large numbers"/>
              </a:rPr>
              <a:t>law of large numbers</a:t>
            </a:r>
            <a:r>
              <a:rPr lang="de-DE" dirty="0"/>
              <a:t> </a:t>
            </a:r>
            <a:r>
              <a:rPr lang="de-DE" dirty="0" err="1"/>
              <a:t>holds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11693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F142D4E6-B249-EB46-9FE4-9DEF3A8EC56D}"/>
              </a:ext>
            </a:extLst>
          </p:cNvPr>
          <p:cNvSpPr txBox="1"/>
          <p:nvPr/>
        </p:nvSpPr>
        <p:spPr>
          <a:xfrm>
            <a:off x="2148269" y="1850276"/>
            <a:ext cx="176203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de-DE" sz="1050" dirty="0"/>
              <a:t>global </a:t>
            </a:r>
            <a:r>
              <a:rPr lang="de-DE" dirty="0"/>
              <a:t>                            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192531A7-FF5C-444B-83B0-1653A47BE497}"/>
              </a:ext>
            </a:extLst>
          </p:cNvPr>
          <p:cNvSpPr/>
          <p:nvPr/>
        </p:nvSpPr>
        <p:spPr>
          <a:xfrm>
            <a:off x="2884192" y="2054519"/>
            <a:ext cx="2024384" cy="3295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CB75D56-FF71-C148-90B2-5AF2A6B5BA25}"/>
              </a:ext>
            </a:extLst>
          </p:cNvPr>
          <p:cNvSpPr/>
          <p:nvPr/>
        </p:nvSpPr>
        <p:spPr>
          <a:xfrm>
            <a:off x="4253881" y="2423041"/>
            <a:ext cx="589609" cy="681938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BD1E4AA-5ACA-1949-B7B5-D3E68DD90D40}"/>
              </a:ext>
            </a:extLst>
          </p:cNvPr>
          <p:cNvSpPr txBox="1"/>
          <p:nvPr/>
        </p:nvSpPr>
        <p:spPr>
          <a:xfrm>
            <a:off x="4321437" y="2637058"/>
            <a:ext cx="55179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AMO</a:t>
            </a:r>
            <a:endParaRPr lang="de-DE" sz="1050" baseline="30000" dirty="0"/>
          </a:p>
          <a:p>
            <a:endParaRPr lang="de-DE" baseline="3000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11E6D5C-0E5C-7C4B-8EDE-114A010D3DD8}"/>
              </a:ext>
            </a:extLst>
          </p:cNvPr>
          <p:cNvSpPr txBox="1"/>
          <p:nvPr/>
        </p:nvSpPr>
        <p:spPr>
          <a:xfrm>
            <a:off x="3097931" y="5499226"/>
            <a:ext cx="92900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err="1"/>
              <a:t>millennia</a:t>
            </a:r>
            <a:endParaRPr lang="de-DE" sz="1050" baseline="30000" dirty="0"/>
          </a:p>
          <a:p>
            <a:endParaRPr lang="de-DE" baseline="300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03A2133-4F15-364B-A176-4FF7B65987C1}"/>
              </a:ext>
            </a:extLst>
          </p:cNvPr>
          <p:cNvSpPr txBox="1"/>
          <p:nvPr/>
        </p:nvSpPr>
        <p:spPr>
          <a:xfrm>
            <a:off x="4891587" y="5509423"/>
            <a:ext cx="1122621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err="1"/>
              <a:t>decadal</a:t>
            </a:r>
            <a:endParaRPr lang="de-DE" sz="1050" baseline="30000" dirty="0"/>
          </a:p>
          <a:p>
            <a:endParaRPr lang="de-DE" baseline="30000" dirty="0"/>
          </a:p>
        </p:txBody>
      </p: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CD664574-7D58-244D-8475-051B6D9D8C19}"/>
              </a:ext>
            </a:extLst>
          </p:cNvPr>
          <p:cNvCxnSpPr>
            <a:cxnSpLocks/>
          </p:cNvCxnSpPr>
          <p:nvPr/>
        </p:nvCxnSpPr>
        <p:spPr>
          <a:xfrm>
            <a:off x="2888511" y="1538791"/>
            <a:ext cx="8152" cy="3849909"/>
          </a:xfrm>
          <a:prstGeom prst="line">
            <a:avLst/>
          </a:prstGeom>
          <a:ln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>
            <a:extLst>
              <a:ext uri="{FF2B5EF4-FFF2-40B4-BE49-F238E27FC236}">
                <a16:creationId xmlns:a16="http://schemas.microsoft.com/office/drawing/2014/main" id="{02A463A9-9676-9045-8A84-CA66CE51FFB5}"/>
              </a:ext>
            </a:extLst>
          </p:cNvPr>
          <p:cNvCxnSpPr>
            <a:cxnSpLocks/>
          </p:cNvCxnSpPr>
          <p:nvPr/>
        </p:nvCxnSpPr>
        <p:spPr>
          <a:xfrm flipH="1">
            <a:off x="2890496" y="5397683"/>
            <a:ext cx="5910576" cy="0"/>
          </a:xfrm>
          <a:prstGeom prst="line">
            <a:avLst/>
          </a:prstGeom>
          <a:ln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feld 9">
            <a:extLst>
              <a:ext uri="{FF2B5EF4-FFF2-40B4-BE49-F238E27FC236}">
                <a16:creationId xmlns:a16="http://schemas.microsoft.com/office/drawing/2014/main" id="{B29CB640-6497-FB4A-AB2D-E3535AB2733E}"/>
              </a:ext>
            </a:extLst>
          </p:cNvPr>
          <p:cNvSpPr txBox="1"/>
          <p:nvPr/>
        </p:nvSpPr>
        <p:spPr>
          <a:xfrm>
            <a:off x="7613619" y="5725122"/>
            <a:ext cx="1722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Short time </a:t>
            </a:r>
            <a:r>
              <a:rPr lang="de-DE" dirty="0" err="1"/>
              <a:t>scale</a:t>
            </a:r>
            <a:endParaRPr lang="de-DE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BE252F0-C7B5-254C-914E-0D71468E2A68}"/>
              </a:ext>
            </a:extLst>
          </p:cNvPr>
          <p:cNvSpPr txBox="1"/>
          <p:nvPr/>
        </p:nvSpPr>
        <p:spPr>
          <a:xfrm>
            <a:off x="2071626" y="1216763"/>
            <a:ext cx="1400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spatial</a:t>
            </a:r>
            <a:r>
              <a:rPr lang="de-DE" dirty="0"/>
              <a:t> </a:t>
            </a:r>
            <a:r>
              <a:rPr lang="de-DE" dirty="0" err="1"/>
              <a:t>scale</a:t>
            </a:r>
            <a:endParaRPr lang="de-DE" dirty="0"/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9974C935-C99F-6943-B66B-B866ACAF0155}"/>
              </a:ext>
            </a:extLst>
          </p:cNvPr>
          <p:cNvGrpSpPr/>
          <p:nvPr/>
        </p:nvGrpSpPr>
        <p:grpSpPr>
          <a:xfrm>
            <a:off x="5193101" y="3116113"/>
            <a:ext cx="1072565" cy="420901"/>
            <a:chOff x="6409859" y="1730791"/>
            <a:chExt cx="1430086" cy="561201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169A5D4-AE0B-F142-844A-6EDB0B0DD978}"/>
                </a:ext>
              </a:extLst>
            </p:cNvPr>
            <p:cNvSpPr/>
            <p:nvPr/>
          </p:nvSpPr>
          <p:spPr>
            <a:xfrm>
              <a:off x="6409859" y="1730791"/>
              <a:ext cx="1346200" cy="561201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14833B47-8064-9345-8AEB-481A2881A672}"/>
                </a:ext>
              </a:extLst>
            </p:cNvPr>
            <p:cNvSpPr txBox="1"/>
            <p:nvPr/>
          </p:nvSpPr>
          <p:spPr>
            <a:xfrm>
              <a:off x="6756258" y="1851367"/>
              <a:ext cx="108368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50" dirty="0"/>
                <a:t>ENSO</a:t>
              </a:r>
            </a:p>
          </p:txBody>
        </p:sp>
      </p:grp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F2CA2529-DEE0-F949-80EE-4005AFECCCC5}"/>
              </a:ext>
            </a:extLst>
          </p:cNvPr>
          <p:cNvGrpSpPr/>
          <p:nvPr/>
        </p:nvGrpSpPr>
        <p:grpSpPr>
          <a:xfrm>
            <a:off x="6050437" y="2384032"/>
            <a:ext cx="237842" cy="2073275"/>
            <a:chOff x="6473476" y="2887672"/>
            <a:chExt cx="2073196" cy="561201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D3E26DE-D4A9-C745-BA73-1F5E8F5098AF}"/>
                </a:ext>
              </a:extLst>
            </p:cNvPr>
            <p:cNvSpPr/>
            <p:nvPr/>
          </p:nvSpPr>
          <p:spPr>
            <a:xfrm>
              <a:off x="6473476" y="2887672"/>
              <a:ext cx="1986956" cy="561201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BDF80E78-77DD-B94D-BAE1-132C057734FF}"/>
                </a:ext>
              </a:extLst>
            </p:cNvPr>
            <p:cNvSpPr txBox="1"/>
            <p:nvPr/>
          </p:nvSpPr>
          <p:spPr>
            <a:xfrm>
              <a:off x="6633114" y="2993505"/>
              <a:ext cx="1913558" cy="2874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50" dirty="0"/>
                <a:t>Season</a:t>
              </a:r>
            </a:p>
          </p:txBody>
        </p:sp>
      </p:grp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C510A1A4-A02B-0A48-8FF6-190DD5AE9566}"/>
              </a:ext>
            </a:extLst>
          </p:cNvPr>
          <p:cNvGrpSpPr/>
          <p:nvPr/>
        </p:nvGrpSpPr>
        <p:grpSpPr>
          <a:xfrm>
            <a:off x="7474485" y="4124687"/>
            <a:ext cx="1113971" cy="559157"/>
            <a:chOff x="6428466" y="4227141"/>
            <a:chExt cx="2196948" cy="745542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F38058A0-B123-EF4C-9441-98D3FA586CD4}"/>
                </a:ext>
              </a:extLst>
            </p:cNvPr>
            <p:cNvSpPr/>
            <p:nvPr/>
          </p:nvSpPr>
          <p:spPr>
            <a:xfrm>
              <a:off x="6428466" y="4227141"/>
              <a:ext cx="2181270" cy="74554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A6FD7AE2-9FAE-9949-B0FE-4299D822B494}"/>
                </a:ext>
              </a:extLst>
            </p:cNvPr>
            <p:cNvSpPr txBox="1"/>
            <p:nvPr/>
          </p:nvSpPr>
          <p:spPr>
            <a:xfrm>
              <a:off x="6711856" y="4352020"/>
              <a:ext cx="1913558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50" dirty="0" err="1"/>
                <a:t>Turbulence</a:t>
              </a:r>
              <a:r>
                <a:rPr lang="de-DE" sz="1050" dirty="0"/>
                <a:t>, </a:t>
              </a:r>
              <a:r>
                <a:rPr lang="de-DE" sz="1050" dirty="0" err="1"/>
                <a:t>mixing</a:t>
              </a:r>
              <a:r>
                <a:rPr lang="de-DE" sz="1050" dirty="0"/>
                <a:t> etc.</a:t>
              </a:r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AFC77924-4E12-EA4E-B90B-71F8895C64B1}"/>
              </a:ext>
            </a:extLst>
          </p:cNvPr>
          <p:cNvSpPr/>
          <p:nvPr/>
        </p:nvSpPr>
        <p:spPr>
          <a:xfrm>
            <a:off x="2959082" y="1693999"/>
            <a:ext cx="651816" cy="1664839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2945B32D-8217-E64A-AE1E-B08C178A678B}"/>
              </a:ext>
            </a:extLst>
          </p:cNvPr>
          <p:cNvSpPr txBox="1"/>
          <p:nvPr/>
        </p:nvSpPr>
        <p:spPr>
          <a:xfrm>
            <a:off x="2966134" y="2114032"/>
            <a:ext cx="11619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err="1"/>
              <a:t>Ice</a:t>
            </a:r>
            <a:r>
              <a:rPr lang="de-DE" sz="1050" dirty="0"/>
              <a:t> </a:t>
            </a:r>
            <a:r>
              <a:rPr lang="de-DE" sz="1050" dirty="0" err="1"/>
              <a:t>ages</a:t>
            </a:r>
            <a:endParaRPr lang="de-DE" sz="1050" dirty="0"/>
          </a:p>
          <a:p>
            <a:r>
              <a:rPr lang="de-DE" sz="1050" dirty="0"/>
              <a:t> </a:t>
            </a:r>
          </a:p>
          <a:p>
            <a:r>
              <a:rPr lang="de-DE" sz="1050" dirty="0" err="1"/>
              <a:t>Holocene</a:t>
            </a:r>
            <a:endParaRPr lang="de-DE" sz="1050" dirty="0"/>
          </a:p>
          <a:p>
            <a:r>
              <a:rPr lang="de-DE" sz="1050" dirty="0" err="1"/>
              <a:t>trends</a:t>
            </a:r>
            <a:endParaRPr lang="de-DE" sz="1050" baseline="30000" dirty="0"/>
          </a:p>
          <a:p>
            <a:endParaRPr lang="de-DE" baseline="30000" dirty="0"/>
          </a:p>
        </p:txBody>
      </p: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42B92DB6-7A28-B145-A3AB-5D1E608C91FC}"/>
              </a:ext>
            </a:extLst>
          </p:cNvPr>
          <p:cNvGrpSpPr/>
          <p:nvPr/>
        </p:nvGrpSpPr>
        <p:grpSpPr>
          <a:xfrm>
            <a:off x="6469770" y="3527500"/>
            <a:ext cx="1026142" cy="945016"/>
            <a:chOff x="6404216" y="4176710"/>
            <a:chExt cx="1471855" cy="745542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6F9BFD53-821F-744A-83D0-C9FC20A9537B}"/>
                </a:ext>
              </a:extLst>
            </p:cNvPr>
            <p:cNvSpPr/>
            <p:nvPr/>
          </p:nvSpPr>
          <p:spPr>
            <a:xfrm>
              <a:off x="6404216" y="4176710"/>
              <a:ext cx="1471855" cy="74554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C3491F27-4773-6A4D-A792-0E07EA8D4ADF}"/>
                </a:ext>
              </a:extLst>
            </p:cNvPr>
            <p:cNvSpPr txBox="1"/>
            <p:nvPr/>
          </p:nvSpPr>
          <p:spPr>
            <a:xfrm>
              <a:off x="6588970" y="4395485"/>
              <a:ext cx="1287101" cy="327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50" dirty="0" err="1"/>
                <a:t>Synoptic</a:t>
              </a:r>
              <a:endParaRPr lang="de-DE" sz="1050" dirty="0"/>
            </a:p>
            <a:p>
              <a:r>
                <a:rPr lang="de-DE" sz="1050" dirty="0" err="1"/>
                <a:t>variations</a:t>
              </a:r>
              <a:endParaRPr lang="de-DE" sz="1050" dirty="0"/>
            </a:p>
          </p:txBody>
        </p:sp>
      </p:grpSp>
      <p:sp>
        <p:nvSpPr>
          <p:cNvPr id="26" name="Textfeld 25">
            <a:extLst>
              <a:ext uri="{FF2B5EF4-FFF2-40B4-BE49-F238E27FC236}">
                <a16:creationId xmlns:a16="http://schemas.microsoft.com/office/drawing/2014/main" id="{AEE9047A-D368-BD49-9B1B-68B34DB41B60}"/>
              </a:ext>
            </a:extLst>
          </p:cNvPr>
          <p:cNvSpPr txBox="1"/>
          <p:nvPr/>
        </p:nvSpPr>
        <p:spPr>
          <a:xfrm>
            <a:off x="6629611" y="5521933"/>
            <a:ext cx="561311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err="1"/>
              <a:t>days</a:t>
            </a:r>
            <a:endParaRPr lang="de-DE" sz="1050" baseline="30000" dirty="0"/>
          </a:p>
          <a:p>
            <a:endParaRPr lang="de-DE" baseline="30000" dirty="0"/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7BA8A10B-4B65-9744-A48B-A0FA89B80A56}"/>
              </a:ext>
            </a:extLst>
          </p:cNvPr>
          <p:cNvSpPr txBox="1"/>
          <p:nvPr/>
        </p:nvSpPr>
        <p:spPr>
          <a:xfrm>
            <a:off x="7308997" y="5525477"/>
            <a:ext cx="1122621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err="1"/>
              <a:t>seconds</a:t>
            </a:r>
            <a:endParaRPr lang="de-DE" sz="1050" baseline="30000" dirty="0"/>
          </a:p>
          <a:p>
            <a:endParaRPr lang="de-DE" baseline="30000" dirty="0"/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E2FD4105-9609-A24B-81B9-242C54A1A90E}"/>
              </a:ext>
            </a:extLst>
          </p:cNvPr>
          <p:cNvSpPr txBox="1"/>
          <p:nvPr/>
        </p:nvSpPr>
        <p:spPr>
          <a:xfrm>
            <a:off x="2080407" y="2633552"/>
            <a:ext cx="868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err="1"/>
              <a:t>hemispheric</a:t>
            </a:r>
            <a:r>
              <a:rPr lang="de-DE" dirty="0"/>
              <a:t>                             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91E41EF0-80AC-A24C-A3AE-8F6D60EE90B1}"/>
              </a:ext>
            </a:extLst>
          </p:cNvPr>
          <p:cNvSpPr txBox="1"/>
          <p:nvPr/>
        </p:nvSpPr>
        <p:spPr>
          <a:xfrm>
            <a:off x="5824069" y="5521933"/>
            <a:ext cx="717584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err="1"/>
              <a:t>annual</a:t>
            </a:r>
            <a:endParaRPr lang="de-DE" sz="1050" baseline="30000" dirty="0"/>
          </a:p>
          <a:p>
            <a:endParaRPr lang="de-DE" baseline="30000" dirty="0"/>
          </a:p>
        </p:txBody>
      </p: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E2B5C559-A307-D847-8215-64B7D140CAC6}"/>
              </a:ext>
            </a:extLst>
          </p:cNvPr>
          <p:cNvGrpSpPr/>
          <p:nvPr/>
        </p:nvGrpSpPr>
        <p:grpSpPr>
          <a:xfrm>
            <a:off x="4659115" y="2821724"/>
            <a:ext cx="1017439" cy="693279"/>
            <a:chOff x="4456836" y="2041002"/>
            <a:chExt cx="1575119" cy="1038021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2CE74697-3DCB-A949-9D41-7DE6E0E27159}"/>
                </a:ext>
              </a:extLst>
            </p:cNvPr>
            <p:cNvSpPr/>
            <p:nvPr/>
          </p:nvSpPr>
          <p:spPr>
            <a:xfrm>
              <a:off x="4456836" y="2041002"/>
              <a:ext cx="1346200" cy="909250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2" name="Textfeld 31">
              <a:extLst>
                <a:ext uri="{FF2B5EF4-FFF2-40B4-BE49-F238E27FC236}">
                  <a16:creationId xmlns:a16="http://schemas.microsoft.com/office/drawing/2014/main" id="{70703504-BC56-CC40-812E-97716294212A}"/>
                </a:ext>
              </a:extLst>
            </p:cNvPr>
            <p:cNvSpPr txBox="1"/>
            <p:nvPr/>
          </p:nvSpPr>
          <p:spPr>
            <a:xfrm>
              <a:off x="4669607" y="2180420"/>
              <a:ext cx="1362348" cy="898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50" dirty="0">
                  <a:solidFill>
                    <a:schemeClr val="bg1"/>
                  </a:solidFill>
                </a:rPr>
                <a:t>Quasi-</a:t>
              </a:r>
            </a:p>
            <a:p>
              <a:r>
                <a:rPr lang="de-DE" sz="1050" dirty="0" err="1">
                  <a:solidFill>
                    <a:schemeClr val="bg1"/>
                  </a:solidFill>
                </a:rPr>
                <a:t>decadal</a:t>
              </a:r>
              <a:endParaRPr lang="de-DE" sz="1050" baseline="30000" dirty="0">
                <a:solidFill>
                  <a:schemeClr val="bg1"/>
                </a:solidFill>
              </a:endParaRPr>
            </a:p>
            <a:p>
              <a:endParaRPr lang="de-DE" baseline="30000" dirty="0"/>
            </a:p>
          </p:txBody>
        </p:sp>
      </p:grpSp>
      <p:sp>
        <p:nvSpPr>
          <p:cNvPr id="33" name="Textfeld 32">
            <a:extLst>
              <a:ext uri="{FF2B5EF4-FFF2-40B4-BE49-F238E27FC236}">
                <a16:creationId xmlns:a16="http://schemas.microsoft.com/office/drawing/2014/main" id="{A546DEBB-D7B4-784C-A847-A32A3D84898E}"/>
              </a:ext>
            </a:extLst>
          </p:cNvPr>
          <p:cNvSpPr txBox="1"/>
          <p:nvPr/>
        </p:nvSpPr>
        <p:spPr>
          <a:xfrm>
            <a:off x="2200704" y="4722615"/>
            <a:ext cx="828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m</a:t>
            </a:r>
            <a:r>
              <a:rPr lang="de-DE" dirty="0"/>
              <a:t>                             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E18F2A82-83F2-4042-A764-4A522D9F5CCC}"/>
              </a:ext>
            </a:extLst>
          </p:cNvPr>
          <p:cNvSpPr txBox="1"/>
          <p:nvPr/>
        </p:nvSpPr>
        <p:spPr>
          <a:xfrm>
            <a:off x="2148270" y="4323163"/>
            <a:ext cx="82858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100 km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32892CC5-8AD9-B840-BC95-525B6A1D8DF2}"/>
              </a:ext>
            </a:extLst>
          </p:cNvPr>
          <p:cNvSpPr txBox="1"/>
          <p:nvPr/>
        </p:nvSpPr>
        <p:spPr>
          <a:xfrm>
            <a:off x="2137549" y="3743400"/>
            <a:ext cx="82858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1000 km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385AC13A-DAAC-0A4E-B6A4-65B10EA19602}"/>
              </a:ext>
            </a:extLst>
          </p:cNvPr>
          <p:cNvSpPr/>
          <p:nvPr/>
        </p:nvSpPr>
        <p:spPr>
          <a:xfrm>
            <a:off x="3549003" y="2546617"/>
            <a:ext cx="641303" cy="68193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5D249D2B-6C8C-6F4A-AFEF-077F06A2BDCD}"/>
              </a:ext>
            </a:extLst>
          </p:cNvPr>
          <p:cNvSpPr txBox="1"/>
          <p:nvPr/>
        </p:nvSpPr>
        <p:spPr>
          <a:xfrm>
            <a:off x="3578904" y="2672223"/>
            <a:ext cx="116196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DO, </a:t>
            </a:r>
          </a:p>
          <a:p>
            <a:r>
              <a:rPr lang="de-DE" sz="1050" dirty="0"/>
              <a:t>H-events</a:t>
            </a:r>
            <a:endParaRPr lang="de-DE" sz="1050" baseline="30000" dirty="0"/>
          </a:p>
          <a:p>
            <a:endParaRPr lang="de-DE" baseline="30000" dirty="0"/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9C693A3F-8116-E242-B092-AC1822DDE04C}"/>
              </a:ext>
            </a:extLst>
          </p:cNvPr>
          <p:cNvSpPr txBox="1"/>
          <p:nvPr/>
        </p:nvSpPr>
        <p:spPr>
          <a:xfrm>
            <a:off x="3970617" y="5513278"/>
            <a:ext cx="1122621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err="1"/>
              <a:t>centennial</a:t>
            </a:r>
            <a:endParaRPr lang="de-DE" sz="1050" baseline="30000" dirty="0"/>
          </a:p>
          <a:p>
            <a:endParaRPr lang="de-DE" baseline="30000" dirty="0"/>
          </a:p>
        </p:txBody>
      </p:sp>
      <p:sp>
        <p:nvSpPr>
          <p:cNvPr id="39" name="Freihandform 38">
            <a:extLst>
              <a:ext uri="{FF2B5EF4-FFF2-40B4-BE49-F238E27FC236}">
                <a16:creationId xmlns:a16="http://schemas.microsoft.com/office/drawing/2014/main" id="{E91F09E6-D98A-9441-A343-B5CB76934C65}"/>
              </a:ext>
            </a:extLst>
          </p:cNvPr>
          <p:cNvSpPr/>
          <p:nvPr/>
        </p:nvSpPr>
        <p:spPr>
          <a:xfrm>
            <a:off x="2674472" y="953221"/>
            <a:ext cx="6078408" cy="3437707"/>
          </a:xfrm>
          <a:custGeom>
            <a:avLst/>
            <a:gdLst>
              <a:gd name="connsiteX0" fmla="*/ 8104544 w 8104544"/>
              <a:gd name="connsiteY0" fmla="*/ 4455294 h 4455294"/>
              <a:gd name="connsiteX1" fmla="*/ 7958629 w 8104544"/>
              <a:gd name="connsiteY1" fmla="*/ 4426111 h 4455294"/>
              <a:gd name="connsiteX2" fmla="*/ 7900263 w 8104544"/>
              <a:gd name="connsiteY2" fmla="*/ 4406656 h 4455294"/>
              <a:gd name="connsiteX3" fmla="*/ 7871080 w 8104544"/>
              <a:gd name="connsiteY3" fmla="*/ 4387201 h 4455294"/>
              <a:gd name="connsiteX4" fmla="*/ 7841897 w 8104544"/>
              <a:gd name="connsiteY4" fmla="*/ 4377473 h 4455294"/>
              <a:gd name="connsiteX5" fmla="*/ 7754348 w 8104544"/>
              <a:gd name="connsiteY5" fmla="*/ 4328835 h 4455294"/>
              <a:gd name="connsiteX6" fmla="*/ 7666799 w 8104544"/>
              <a:gd name="connsiteY6" fmla="*/ 4280197 h 4455294"/>
              <a:gd name="connsiteX7" fmla="*/ 7618161 w 8104544"/>
              <a:gd name="connsiteY7" fmla="*/ 4251014 h 4455294"/>
              <a:gd name="connsiteX8" fmla="*/ 7569523 w 8104544"/>
              <a:gd name="connsiteY8" fmla="*/ 4221831 h 4455294"/>
              <a:gd name="connsiteX9" fmla="*/ 7520884 w 8104544"/>
              <a:gd name="connsiteY9" fmla="*/ 4192648 h 4455294"/>
              <a:gd name="connsiteX10" fmla="*/ 7462518 w 8104544"/>
              <a:gd name="connsiteY10" fmla="*/ 4163465 h 4455294"/>
              <a:gd name="connsiteX11" fmla="*/ 7413880 w 8104544"/>
              <a:gd name="connsiteY11" fmla="*/ 4124554 h 4455294"/>
              <a:gd name="connsiteX12" fmla="*/ 7355514 w 8104544"/>
              <a:gd name="connsiteY12" fmla="*/ 4105099 h 4455294"/>
              <a:gd name="connsiteX13" fmla="*/ 7326331 w 8104544"/>
              <a:gd name="connsiteY13" fmla="*/ 4085643 h 4455294"/>
              <a:gd name="connsiteX14" fmla="*/ 7267965 w 8104544"/>
              <a:gd name="connsiteY14" fmla="*/ 4066188 h 4455294"/>
              <a:gd name="connsiteX15" fmla="*/ 7209599 w 8104544"/>
              <a:gd name="connsiteY15" fmla="*/ 4037005 h 4455294"/>
              <a:gd name="connsiteX16" fmla="*/ 7180416 w 8104544"/>
              <a:gd name="connsiteY16" fmla="*/ 4017550 h 4455294"/>
              <a:gd name="connsiteX17" fmla="*/ 7160961 w 8104544"/>
              <a:gd name="connsiteY17" fmla="*/ 3998094 h 4455294"/>
              <a:gd name="connsiteX18" fmla="*/ 7102595 w 8104544"/>
              <a:gd name="connsiteY18" fmla="*/ 3978639 h 4455294"/>
              <a:gd name="connsiteX19" fmla="*/ 7073412 w 8104544"/>
              <a:gd name="connsiteY19" fmla="*/ 3959184 h 4455294"/>
              <a:gd name="connsiteX20" fmla="*/ 7015046 w 8104544"/>
              <a:gd name="connsiteY20" fmla="*/ 3939728 h 4455294"/>
              <a:gd name="connsiteX21" fmla="*/ 6985863 w 8104544"/>
              <a:gd name="connsiteY21" fmla="*/ 3920273 h 4455294"/>
              <a:gd name="connsiteX22" fmla="*/ 6956680 w 8104544"/>
              <a:gd name="connsiteY22" fmla="*/ 3910545 h 4455294"/>
              <a:gd name="connsiteX23" fmla="*/ 6898314 w 8104544"/>
              <a:gd name="connsiteY23" fmla="*/ 3871635 h 4455294"/>
              <a:gd name="connsiteX24" fmla="*/ 6878859 w 8104544"/>
              <a:gd name="connsiteY24" fmla="*/ 3842452 h 4455294"/>
              <a:gd name="connsiteX25" fmla="*/ 6810765 w 8104544"/>
              <a:gd name="connsiteY25" fmla="*/ 3784086 h 4455294"/>
              <a:gd name="connsiteX26" fmla="*/ 6791310 w 8104544"/>
              <a:gd name="connsiteY26" fmla="*/ 3754903 h 4455294"/>
              <a:gd name="connsiteX27" fmla="*/ 6762127 w 8104544"/>
              <a:gd name="connsiteY27" fmla="*/ 3725720 h 4455294"/>
              <a:gd name="connsiteX28" fmla="*/ 6723216 w 8104544"/>
              <a:gd name="connsiteY28" fmla="*/ 3677082 h 4455294"/>
              <a:gd name="connsiteX29" fmla="*/ 6684306 w 8104544"/>
              <a:gd name="connsiteY29" fmla="*/ 3628443 h 4455294"/>
              <a:gd name="connsiteX30" fmla="*/ 6616212 w 8104544"/>
              <a:gd name="connsiteY30" fmla="*/ 3570077 h 4455294"/>
              <a:gd name="connsiteX31" fmla="*/ 6587029 w 8104544"/>
              <a:gd name="connsiteY31" fmla="*/ 3540894 h 4455294"/>
              <a:gd name="connsiteX32" fmla="*/ 6567574 w 8104544"/>
              <a:gd name="connsiteY32" fmla="*/ 3511711 h 4455294"/>
              <a:gd name="connsiteX33" fmla="*/ 6548118 w 8104544"/>
              <a:gd name="connsiteY33" fmla="*/ 3492256 h 4455294"/>
              <a:gd name="connsiteX34" fmla="*/ 6509208 w 8104544"/>
              <a:gd name="connsiteY34" fmla="*/ 3433890 h 4455294"/>
              <a:gd name="connsiteX35" fmla="*/ 6470297 w 8104544"/>
              <a:gd name="connsiteY35" fmla="*/ 3385252 h 4455294"/>
              <a:gd name="connsiteX36" fmla="*/ 6460569 w 8104544"/>
              <a:gd name="connsiteY36" fmla="*/ 3356069 h 4455294"/>
              <a:gd name="connsiteX37" fmla="*/ 6421659 w 8104544"/>
              <a:gd name="connsiteY37" fmla="*/ 3297703 h 4455294"/>
              <a:gd name="connsiteX38" fmla="*/ 6382748 w 8104544"/>
              <a:gd name="connsiteY38" fmla="*/ 3258792 h 4455294"/>
              <a:gd name="connsiteX39" fmla="*/ 6343837 w 8104544"/>
              <a:gd name="connsiteY39" fmla="*/ 3200426 h 4455294"/>
              <a:gd name="connsiteX40" fmla="*/ 6314655 w 8104544"/>
              <a:gd name="connsiteY40" fmla="*/ 3142060 h 4455294"/>
              <a:gd name="connsiteX41" fmla="*/ 6295199 w 8104544"/>
              <a:gd name="connsiteY41" fmla="*/ 3122605 h 4455294"/>
              <a:gd name="connsiteX42" fmla="*/ 6256289 w 8104544"/>
              <a:gd name="connsiteY42" fmla="*/ 3064239 h 4455294"/>
              <a:gd name="connsiteX43" fmla="*/ 6217378 w 8104544"/>
              <a:gd name="connsiteY43" fmla="*/ 3025328 h 4455294"/>
              <a:gd name="connsiteX44" fmla="*/ 6197923 w 8104544"/>
              <a:gd name="connsiteY44" fmla="*/ 2996145 h 4455294"/>
              <a:gd name="connsiteX45" fmla="*/ 6149284 w 8104544"/>
              <a:gd name="connsiteY45" fmla="*/ 2947507 h 4455294"/>
              <a:gd name="connsiteX46" fmla="*/ 6090918 w 8104544"/>
              <a:gd name="connsiteY46" fmla="*/ 2898869 h 4455294"/>
              <a:gd name="connsiteX47" fmla="*/ 6042280 w 8104544"/>
              <a:gd name="connsiteY47" fmla="*/ 2859958 h 4455294"/>
              <a:gd name="connsiteX48" fmla="*/ 5954731 w 8104544"/>
              <a:gd name="connsiteY48" fmla="*/ 2791865 h 4455294"/>
              <a:gd name="connsiteX49" fmla="*/ 5896365 w 8104544"/>
              <a:gd name="connsiteY49" fmla="*/ 2772409 h 4455294"/>
              <a:gd name="connsiteX50" fmla="*/ 5779633 w 8104544"/>
              <a:gd name="connsiteY50" fmla="*/ 2791865 h 4455294"/>
              <a:gd name="connsiteX51" fmla="*/ 5721267 w 8104544"/>
              <a:gd name="connsiteY51" fmla="*/ 2830775 h 4455294"/>
              <a:gd name="connsiteX52" fmla="*/ 5614263 w 8104544"/>
              <a:gd name="connsiteY52" fmla="*/ 2859958 h 4455294"/>
              <a:gd name="connsiteX53" fmla="*/ 5429437 w 8104544"/>
              <a:gd name="connsiteY53" fmla="*/ 2850231 h 4455294"/>
              <a:gd name="connsiteX54" fmla="*/ 5400255 w 8104544"/>
              <a:gd name="connsiteY54" fmla="*/ 2840503 h 4455294"/>
              <a:gd name="connsiteX55" fmla="*/ 5361344 w 8104544"/>
              <a:gd name="connsiteY55" fmla="*/ 2830775 h 4455294"/>
              <a:gd name="connsiteX56" fmla="*/ 5273795 w 8104544"/>
              <a:gd name="connsiteY56" fmla="*/ 2811320 h 4455294"/>
              <a:gd name="connsiteX57" fmla="*/ 5215429 w 8104544"/>
              <a:gd name="connsiteY57" fmla="*/ 2791865 h 4455294"/>
              <a:gd name="connsiteX58" fmla="*/ 5147335 w 8104544"/>
              <a:gd name="connsiteY58" fmla="*/ 2743226 h 4455294"/>
              <a:gd name="connsiteX59" fmla="*/ 5069514 w 8104544"/>
              <a:gd name="connsiteY59" fmla="*/ 2675133 h 4455294"/>
              <a:gd name="connsiteX60" fmla="*/ 5001420 w 8104544"/>
              <a:gd name="connsiteY60" fmla="*/ 2616767 h 4455294"/>
              <a:gd name="connsiteX61" fmla="*/ 4991693 w 8104544"/>
              <a:gd name="connsiteY61" fmla="*/ 2587584 h 4455294"/>
              <a:gd name="connsiteX62" fmla="*/ 4972237 w 8104544"/>
              <a:gd name="connsiteY62" fmla="*/ 2568128 h 4455294"/>
              <a:gd name="connsiteX63" fmla="*/ 4952782 w 8104544"/>
              <a:gd name="connsiteY63" fmla="*/ 2509762 h 4455294"/>
              <a:gd name="connsiteX64" fmla="*/ 4933327 w 8104544"/>
              <a:gd name="connsiteY64" fmla="*/ 2480580 h 4455294"/>
              <a:gd name="connsiteX65" fmla="*/ 4913872 w 8104544"/>
              <a:gd name="connsiteY65" fmla="*/ 2422214 h 4455294"/>
              <a:gd name="connsiteX66" fmla="*/ 4904144 w 8104544"/>
              <a:gd name="connsiteY66" fmla="*/ 2393031 h 4455294"/>
              <a:gd name="connsiteX67" fmla="*/ 4894416 w 8104544"/>
              <a:gd name="connsiteY67" fmla="*/ 2363848 h 4455294"/>
              <a:gd name="connsiteX68" fmla="*/ 4874961 w 8104544"/>
              <a:gd name="connsiteY68" fmla="*/ 2334665 h 4455294"/>
              <a:gd name="connsiteX69" fmla="*/ 4836050 w 8104544"/>
              <a:gd name="connsiteY69" fmla="*/ 2247116 h 4455294"/>
              <a:gd name="connsiteX70" fmla="*/ 4806867 w 8104544"/>
              <a:gd name="connsiteY70" fmla="*/ 2149839 h 4455294"/>
              <a:gd name="connsiteX71" fmla="*/ 4797140 w 8104544"/>
              <a:gd name="connsiteY71" fmla="*/ 2120656 h 4455294"/>
              <a:gd name="connsiteX72" fmla="*/ 4777684 w 8104544"/>
              <a:gd name="connsiteY72" fmla="*/ 2013652 h 4455294"/>
              <a:gd name="connsiteX73" fmla="*/ 4767957 w 8104544"/>
              <a:gd name="connsiteY73" fmla="*/ 1965014 h 4455294"/>
              <a:gd name="connsiteX74" fmla="*/ 4758229 w 8104544"/>
              <a:gd name="connsiteY74" fmla="*/ 1867737 h 4455294"/>
              <a:gd name="connsiteX75" fmla="*/ 4738774 w 8104544"/>
              <a:gd name="connsiteY75" fmla="*/ 1780188 h 4455294"/>
              <a:gd name="connsiteX76" fmla="*/ 4719318 w 8104544"/>
              <a:gd name="connsiteY76" fmla="*/ 1682911 h 4455294"/>
              <a:gd name="connsiteX77" fmla="*/ 4699863 w 8104544"/>
              <a:gd name="connsiteY77" fmla="*/ 1400809 h 4455294"/>
              <a:gd name="connsiteX78" fmla="*/ 4680408 w 8104544"/>
              <a:gd name="connsiteY78" fmla="*/ 1274350 h 4455294"/>
              <a:gd name="connsiteX79" fmla="*/ 4660952 w 8104544"/>
              <a:gd name="connsiteY79" fmla="*/ 1215984 h 4455294"/>
              <a:gd name="connsiteX80" fmla="*/ 4651225 w 8104544"/>
              <a:gd name="connsiteY80" fmla="*/ 1303533 h 4455294"/>
              <a:gd name="connsiteX81" fmla="*/ 4631769 w 8104544"/>
              <a:gd name="connsiteY81" fmla="*/ 1566180 h 4455294"/>
              <a:gd name="connsiteX82" fmla="*/ 4622042 w 8104544"/>
              <a:gd name="connsiteY82" fmla="*/ 1644001 h 4455294"/>
              <a:gd name="connsiteX83" fmla="*/ 4602586 w 8104544"/>
              <a:gd name="connsiteY83" fmla="*/ 1741277 h 4455294"/>
              <a:gd name="connsiteX84" fmla="*/ 4592859 w 8104544"/>
              <a:gd name="connsiteY84" fmla="*/ 1848282 h 4455294"/>
              <a:gd name="connsiteX85" fmla="*/ 4583131 w 8104544"/>
              <a:gd name="connsiteY85" fmla="*/ 1896920 h 4455294"/>
              <a:gd name="connsiteX86" fmla="*/ 4573403 w 8104544"/>
              <a:gd name="connsiteY86" fmla="*/ 1965014 h 4455294"/>
              <a:gd name="connsiteX87" fmla="*/ 4563676 w 8104544"/>
              <a:gd name="connsiteY87" fmla="*/ 2003924 h 4455294"/>
              <a:gd name="connsiteX88" fmla="*/ 4544220 w 8104544"/>
              <a:gd name="connsiteY88" fmla="*/ 2159567 h 4455294"/>
              <a:gd name="connsiteX89" fmla="*/ 4534493 w 8104544"/>
              <a:gd name="connsiteY89" fmla="*/ 2247116 h 4455294"/>
              <a:gd name="connsiteX90" fmla="*/ 4524765 w 8104544"/>
              <a:gd name="connsiteY90" fmla="*/ 2286026 h 4455294"/>
              <a:gd name="connsiteX91" fmla="*/ 4515037 w 8104544"/>
              <a:gd name="connsiteY91" fmla="*/ 2334665 h 4455294"/>
              <a:gd name="connsiteX92" fmla="*/ 4495582 w 8104544"/>
              <a:gd name="connsiteY92" fmla="*/ 2393031 h 4455294"/>
              <a:gd name="connsiteX93" fmla="*/ 4485855 w 8104544"/>
              <a:gd name="connsiteY93" fmla="*/ 2422214 h 4455294"/>
              <a:gd name="connsiteX94" fmla="*/ 4476127 w 8104544"/>
              <a:gd name="connsiteY94" fmla="*/ 2451397 h 4455294"/>
              <a:gd name="connsiteX95" fmla="*/ 4456672 w 8104544"/>
              <a:gd name="connsiteY95" fmla="*/ 2480580 h 4455294"/>
              <a:gd name="connsiteX96" fmla="*/ 4446944 w 8104544"/>
              <a:gd name="connsiteY96" fmla="*/ 2509762 h 4455294"/>
              <a:gd name="connsiteX97" fmla="*/ 4417761 w 8104544"/>
              <a:gd name="connsiteY97" fmla="*/ 2519490 h 4455294"/>
              <a:gd name="connsiteX98" fmla="*/ 4310757 w 8104544"/>
              <a:gd name="connsiteY98" fmla="*/ 2509762 h 4455294"/>
              <a:gd name="connsiteX99" fmla="*/ 4252391 w 8104544"/>
              <a:gd name="connsiteY99" fmla="*/ 2490307 h 4455294"/>
              <a:gd name="connsiteX100" fmla="*/ 4232935 w 8104544"/>
              <a:gd name="connsiteY100" fmla="*/ 2470852 h 4455294"/>
              <a:gd name="connsiteX101" fmla="*/ 4213480 w 8104544"/>
              <a:gd name="connsiteY101" fmla="*/ 2441669 h 4455294"/>
              <a:gd name="connsiteX102" fmla="*/ 4184297 w 8104544"/>
              <a:gd name="connsiteY102" fmla="*/ 2422214 h 4455294"/>
              <a:gd name="connsiteX103" fmla="*/ 4164842 w 8104544"/>
              <a:gd name="connsiteY103" fmla="*/ 2402758 h 4455294"/>
              <a:gd name="connsiteX104" fmla="*/ 4116203 w 8104544"/>
              <a:gd name="connsiteY104" fmla="*/ 2363848 h 4455294"/>
              <a:gd name="connsiteX105" fmla="*/ 4096748 w 8104544"/>
              <a:gd name="connsiteY105" fmla="*/ 2305482 h 4455294"/>
              <a:gd name="connsiteX106" fmla="*/ 4087020 w 8104544"/>
              <a:gd name="connsiteY106" fmla="*/ 2276299 h 4455294"/>
              <a:gd name="connsiteX107" fmla="*/ 4038382 w 8104544"/>
              <a:gd name="connsiteY107" fmla="*/ 2237388 h 4455294"/>
              <a:gd name="connsiteX108" fmla="*/ 4009199 w 8104544"/>
              <a:gd name="connsiteY108" fmla="*/ 2227660 h 4455294"/>
              <a:gd name="connsiteX109" fmla="*/ 3960561 w 8104544"/>
              <a:gd name="connsiteY109" fmla="*/ 2237388 h 4455294"/>
              <a:gd name="connsiteX110" fmla="*/ 3931378 w 8104544"/>
              <a:gd name="connsiteY110" fmla="*/ 2315209 h 4455294"/>
              <a:gd name="connsiteX111" fmla="*/ 3911923 w 8104544"/>
              <a:gd name="connsiteY111" fmla="*/ 2373575 h 4455294"/>
              <a:gd name="connsiteX112" fmla="*/ 3902195 w 8104544"/>
              <a:gd name="connsiteY112" fmla="*/ 2402758 h 4455294"/>
              <a:gd name="connsiteX113" fmla="*/ 3882740 w 8104544"/>
              <a:gd name="connsiteY113" fmla="*/ 2422214 h 4455294"/>
              <a:gd name="connsiteX114" fmla="*/ 3853557 w 8104544"/>
              <a:gd name="connsiteY114" fmla="*/ 2519490 h 4455294"/>
              <a:gd name="connsiteX115" fmla="*/ 3834101 w 8104544"/>
              <a:gd name="connsiteY115" fmla="*/ 2538945 h 4455294"/>
              <a:gd name="connsiteX116" fmla="*/ 3775735 w 8104544"/>
              <a:gd name="connsiteY116" fmla="*/ 2529218 h 4455294"/>
              <a:gd name="connsiteX117" fmla="*/ 3766008 w 8104544"/>
              <a:gd name="connsiteY117" fmla="*/ 2500035 h 4455294"/>
              <a:gd name="connsiteX118" fmla="*/ 3707642 w 8104544"/>
              <a:gd name="connsiteY118" fmla="*/ 2480580 h 4455294"/>
              <a:gd name="connsiteX119" fmla="*/ 3678459 w 8104544"/>
              <a:gd name="connsiteY119" fmla="*/ 2461124 h 4455294"/>
              <a:gd name="connsiteX120" fmla="*/ 3620093 w 8104544"/>
              <a:gd name="connsiteY120" fmla="*/ 2441669 h 4455294"/>
              <a:gd name="connsiteX121" fmla="*/ 3600637 w 8104544"/>
              <a:gd name="connsiteY121" fmla="*/ 2422214 h 4455294"/>
              <a:gd name="connsiteX122" fmla="*/ 3551999 w 8104544"/>
              <a:gd name="connsiteY122" fmla="*/ 2383303 h 4455294"/>
              <a:gd name="connsiteX123" fmla="*/ 3532544 w 8104544"/>
              <a:gd name="connsiteY123" fmla="*/ 2324937 h 4455294"/>
              <a:gd name="connsiteX124" fmla="*/ 3444995 w 8104544"/>
              <a:gd name="connsiteY124" fmla="*/ 2276299 h 4455294"/>
              <a:gd name="connsiteX125" fmla="*/ 3425540 w 8104544"/>
              <a:gd name="connsiteY125" fmla="*/ 2256843 h 4455294"/>
              <a:gd name="connsiteX126" fmla="*/ 3396357 w 8104544"/>
              <a:gd name="connsiteY126" fmla="*/ 2247116 h 4455294"/>
              <a:gd name="connsiteX127" fmla="*/ 3260169 w 8104544"/>
              <a:gd name="connsiteY127" fmla="*/ 2256843 h 4455294"/>
              <a:gd name="connsiteX128" fmla="*/ 3201803 w 8104544"/>
              <a:gd name="connsiteY128" fmla="*/ 2276299 h 4455294"/>
              <a:gd name="connsiteX129" fmla="*/ 3172620 w 8104544"/>
              <a:gd name="connsiteY129" fmla="*/ 2305482 h 4455294"/>
              <a:gd name="connsiteX130" fmla="*/ 3094799 w 8104544"/>
              <a:gd name="connsiteY130" fmla="*/ 2305482 h 4455294"/>
              <a:gd name="connsiteX131" fmla="*/ 3075344 w 8104544"/>
              <a:gd name="connsiteY131" fmla="*/ 2286026 h 4455294"/>
              <a:gd name="connsiteX132" fmla="*/ 3065616 w 8104544"/>
              <a:gd name="connsiteY132" fmla="*/ 2256843 h 4455294"/>
              <a:gd name="connsiteX133" fmla="*/ 3036433 w 8104544"/>
              <a:gd name="connsiteY133" fmla="*/ 2237388 h 4455294"/>
              <a:gd name="connsiteX134" fmla="*/ 3016978 w 8104544"/>
              <a:gd name="connsiteY134" fmla="*/ 2208205 h 4455294"/>
              <a:gd name="connsiteX135" fmla="*/ 2997523 w 8104544"/>
              <a:gd name="connsiteY135" fmla="*/ 2149839 h 4455294"/>
              <a:gd name="connsiteX136" fmla="*/ 2978067 w 8104544"/>
              <a:gd name="connsiteY136" fmla="*/ 2081745 h 4455294"/>
              <a:gd name="connsiteX137" fmla="*/ 2968340 w 8104544"/>
              <a:gd name="connsiteY137" fmla="*/ 2052562 h 4455294"/>
              <a:gd name="connsiteX138" fmla="*/ 2958612 w 8104544"/>
              <a:gd name="connsiteY138" fmla="*/ 2003924 h 4455294"/>
              <a:gd name="connsiteX139" fmla="*/ 2948884 w 8104544"/>
              <a:gd name="connsiteY139" fmla="*/ 1965014 h 4455294"/>
              <a:gd name="connsiteX140" fmla="*/ 2929429 w 8104544"/>
              <a:gd name="connsiteY140" fmla="*/ 1906648 h 4455294"/>
              <a:gd name="connsiteX141" fmla="*/ 2900246 w 8104544"/>
              <a:gd name="connsiteY141" fmla="*/ 1809371 h 4455294"/>
              <a:gd name="connsiteX142" fmla="*/ 2890518 w 8104544"/>
              <a:gd name="connsiteY142" fmla="*/ 1780188 h 4455294"/>
              <a:gd name="connsiteX143" fmla="*/ 2880791 w 8104544"/>
              <a:gd name="connsiteY143" fmla="*/ 1751005 h 4455294"/>
              <a:gd name="connsiteX144" fmla="*/ 2783514 w 8104544"/>
              <a:gd name="connsiteY144" fmla="*/ 1673184 h 4455294"/>
              <a:gd name="connsiteX145" fmla="*/ 2744603 w 8104544"/>
              <a:gd name="connsiteY145" fmla="*/ 1663456 h 4455294"/>
              <a:gd name="connsiteX146" fmla="*/ 2540323 w 8104544"/>
              <a:gd name="connsiteY146" fmla="*/ 1673184 h 4455294"/>
              <a:gd name="connsiteX147" fmla="*/ 2443046 w 8104544"/>
              <a:gd name="connsiteY147" fmla="*/ 1702367 h 4455294"/>
              <a:gd name="connsiteX148" fmla="*/ 2384680 w 8104544"/>
              <a:gd name="connsiteY148" fmla="*/ 1741277 h 4455294"/>
              <a:gd name="connsiteX149" fmla="*/ 2287403 w 8104544"/>
              <a:gd name="connsiteY149" fmla="*/ 1770460 h 4455294"/>
              <a:gd name="connsiteX150" fmla="*/ 2160944 w 8104544"/>
              <a:gd name="connsiteY150" fmla="*/ 1760733 h 4455294"/>
              <a:gd name="connsiteX151" fmla="*/ 2131761 w 8104544"/>
              <a:gd name="connsiteY151" fmla="*/ 1751005 h 4455294"/>
              <a:gd name="connsiteX152" fmla="*/ 2122033 w 8104544"/>
              <a:gd name="connsiteY152" fmla="*/ 1721822 h 4455294"/>
              <a:gd name="connsiteX153" fmla="*/ 2092850 w 8104544"/>
              <a:gd name="connsiteY153" fmla="*/ 1702367 h 4455294"/>
              <a:gd name="connsiteX154" fmla="*/ 2083123 w 8104544"/>
              <a:gd name="connsiteY154" fmla="*/ 1673184 h 4455294"/>
              <a:gd name="connsiteX155" fmla="*/ 2063667 w 8104544"/>
              <a:gd name="connsiteY155" fmla="*/ 1653728 h 4455294"/>
              <a:gd name="connsiteX156" fmla="*/ 2044212 w 8104544"/>
              <a:gd name="connsiteY156" fmla="*/ 1595362 h 4455294"/>
              <a:gd name="connsiteX157" fmla="*/ 2024757 w 8104544"/>
              <a:gd name="connsiteY157" fmla="*/ 1566180 h 4455294"/>
              <a:gd name="connsiteX158" fmla="*/ 2015029 w 8104544"/>
              <a:gd name="connsiteY158" fmla="*/ 1536997 h 4455294"/>
              <a:gd name="connsiteX159" fmla="*/ 1995574 w 8104544"/>
              <a:gd name="connsiteY159" fmla="*/ 1517541 h 4455294"/>
              <a:gd name="connsiteX160" fmla="*/ 1976118 w 8104544"/>
              <a:gd name="connsiteY160" fmla="*/ 1459175 h 4455294"/>
              <a:gd name="connsiteX161" fmla="*/ 1966391 w 8104544"/>
              <a:gd name="connsiteY161" fmla="*/ 1429992 h 4455294"/>
              <a:gd name="connsiteX162" fmla="*/ 1946935 w 8104544"/>
              <a:gd name="connsiteY162" fmla="*/ 1410537 h 4455294"/>
              <a:gd name="connsiteX163" fmla="*/ 1927480 w 8104544"/>
              <a:gd name="connsiteY163" fmla="*/ 1381354 h 4455294"/>
              <a:gd name="connsiteX164" fmla="*/ 1898297 w 8104544"/>
              <a:gd name="connsiteY164" fmla="*/ 1371626 h 4455294"/>
              <a:gd name="connsiteX165" fmla="*/ 1801020 w 8104544"/>
              <a:gd name="connsiteY165" fmla="*/ 1381354 h 4455294"/>
              <a:gd name="connsiteX166" fmla="*/ 1791293 w 8104544"/>
              <a:gd name="connsiteY166" fmla="*/ 1410537 h 4455294"/>
              <a:gd name="connsiteX167" fmla="*/ 1771837 w 8104544"/>
              <a:gd name="connsiteY167" fmla="*/ 1429992 h 4455294"/>
              <a:gd name="connsiteX168" fmla="*/ 1732927 w 8104544"/>
              <a:gd name="connsiteY168" fmla="*/ 1507814 h 4455294"/>
              <a:gd name="connsiteX169" fmla="*/ 1723199 w 8104544"/>
              <a:gd name="connsiteY169" fmla="*/ 1536997 h 4455294"/>
              <a:gd name="connsiteX170" fmla="*/ 1674561 w 8104544"/>
              <a:gd name="connsiteY170" fmla="*/ 1585635 h 4455294"/>
              <a:gd name="connsiteX171" fmla="*/ 1616195 w 8104544"/>
              <a:gd name="connsiteY171" fmla="*/ 1605090 h 4455294"/>
              <a:gd name="connsiteX172" fmla="*/ 1587012 w 8104544"/>
              <a:gd name="connsiteY172" fmla="*/ 1595362 h 4455294"/>
              <a:gd name="connsiteX173" fmla="*/ 1577284 w 8104544"/>
              <a:gd name="connsiteY173" fmla="*/ 1566180 h 4455294"/>
              <a:gd name="connsiteX174" fmla="*/ 1557829 w 8104544"/>
              <a:gd name="connsiteY174" fmla="*/ 1546724 h 4455294"/>
              <a:gd name="connsiteX175" fmla="*/ 1518918 w 8104544"/>
              <a:gd name="connsiteY175" fmla="*/ 1498086 h 4455294"/>
              <a:gd name="connsiteX176" fmla="*/ 1509191 w 8104544"/>
              <a:gd name="connsiteY176" fmla="*/ 1468903 h 4455294"/>
              <a:gd name="connsiteX177" fmla="*/ 1489735 w 8104544"/>
              <a:gd name="connsiteY177" fmla="*/ 1449448 h 4455294"/>
              <a:gd name="connsiteX178" fmla="*/ 1470280 w 8104544"/>
              <a:gd name="connsiteY178" fmla="*/ 1391082 h 4455294"/>
              <a:gd name="connsiteX179" fmla="*/ 1441097 w 8104544"/>
              <a:gd name="connsiteY179" fmla="*/ 1303533 h 4455294"/>
              <a:gd name="connsiteX180" fmla="*/ 1431369 w 8104544"/>
              <a:gd name="connsiteY180" fmla="*/ 1274350 h 4455294"/>
              <a:gd name="connsiteX181" fmla="*/ 1421642 w 8104544"/>
              <a:gd name="connsiteY181" fmla="*/ 1235439 h 4455294"/>
              <a:gd name="connsiteX182" fmla="*/ 1402186 w 8104544"/>
              <a:gd name="connsiteY182" fmla="*/ 1177073 h 4455294"/>
              <a:gd name="connsiteX183" fmla="*/ 1382731 w 8104544"/>
              <a:gd name="connsiteY183" fmla="*/ 1089524 h 4455294"/>
              <a:gd name="connsiteX184" fmla="*/ 1353548 w 8104544"/>
              <a:gd name="connsiteY184" fmla="*/ 982520 h 4455294"/>
              <a:gd name="connsiteX185" fmla="*/ 1343820 w 8104544"/>
              <a:gd name="connsiteY185" fmla="*/ 933882 h 4455294"/>
              <a:gd name="connsiteX186" fmla="*/ 1334093 w 8104544"/>
              <a:gd name="connsiteY186" fmla="*/ 875516 h 4455294"/>
              <a:gd name="connsiteX187" fmla="*/ 1314637 w 8104544"/>
              <a:gd name="connsiteY187" fmla="*/ 797694 h 4455294"/>
              <a:gd name="connsiteX188" fmla="*/ 1304910 w 8104544"/>
              <a:gd name="connsiteY188" fmla="*/ 749056 h 4455294"/>
              <a:gd name="connsiteX189" fmla="*/ 1285455 w 8104544"/>
              <a:gd name="connsiteY189" fmla="*/ 661507 h 4455294"/>
              <a:gd name="connsiteX190" fmla="*/ 1275727 w 8104544"/>
              <a:gd name="connsiteY190" fmla="*/ 603141 h 4455294"/>
              <a:gd name="connsiteX191" fmla="*/ 1265999 w 8104544"/>
              <a:gd name="connsiteY191" fmla="*/ 535048 h 4455294"/>
              <a:gd name="connsiteX192" fmla="*/ 1227089 w 8104544"/>
              <a:gd name="connsiteY192" fmla="*/ 476682 h 4455294"/>
              <a:gd name="connsiteX193" fmla="*/ 1178450 w 8104544"/>
              <a:gd name="connsiteY193" fmla="*/ 330767 h 4455294"/>
              <a:gd name="connsiteX194" fmla="*/ 1168723 w 8104544"/>
              <a:gd name="connsiteY194" fmla="*/ 301584 h 4455294"/>
              <a:gd name="connsiteX195" fmla="*/ 1158995 w 8104544"/>
              <a:gd name="connsiteY195" fmla="*/ 272401 h 4455294"/>
              <a:gd name="connsiteX196" fmla="*/ 1149267 w 8104544"/>
              <a:gd name="connsiteY196" fmla="*/ 223762 h 4455294"/>
              <a:gd name="connsiteX197" fmla="*/ 1139540 w 8104544"/>
              <a:gd name="connsiteY197" fmla="*/ 126486 h 4455294"/>
              <a:gd name="connsiteX198" fmla="*/ 1120084 w 8104544"/>
              <a:gd name="connsiteY198" fmla="*/ 68120 h 4455294"/>
              <a:gd name="connsiteX199" fmla="*/ 1110357 w 8104544"/>
              <a:gd name="connsiteY199" fmla="*/ 38937 h 4455294"/>
              <a:gd name="connsiteX200" fmla="*/ 1042263 w 8104544"/>
              <a:gd name="connsiteY200" fmla="*/ 48665 h 4455294"/>
              <a:gd name="connsiteX201" fmla="*/ 1013080 w 8104544"/>
              <a:gd name="connsiteY201" fmla="*/ 58392 h 4455294"/>
              <a:gd name="connsiteX202" fmla="*/ 993625 w 8104544"/>
              <a:gd name="connsiteY202" fmla="*/ 155669 h 4455294"/>
              <a:gd name="connsiteX203" fmla="*/ 974169 w 8104544"/>
              <a:gd name="connsiteY203" fmla="*/ 175124 h 4455294"/>
              <a:gd name="connsiteX204" fmla="*/ 944986 w 8104544"/>
              <a:gd name="connsiteY204" fmla="*/ 262673 h 4455294"/>
              <a:gd name="connsiteX205" fmla="*/ 935259 w 8104544"/>
              <a:gd name="connsiteY205" fmla="*/ 291856 h 4455294"/>
              <a:gd name="connsiteX206" fmla="*/ 906076 w 8104544"/>
              <a:gd name="connsiteY206" fmla="*/ 301584 h 4455294"/>
              <a:gd name="connsiteX207" fmla="*/ 876893 w 8104544"/>
              <a:gd name="connsiteY207" fmla="*/ 252945 h 4455294"/>
              <a:gd name="connsiteX208" fmla="*/ 857437 w 8104544"/>
              <a:gd name="connsiteY208" fmla="*/ 233490 h 4455294"/>
              <a:gd name="connsiteX209" fmla="*/ 837982 w 8104544"/>
              <a:gd name="connsiteY209" fmla="*/ 175124 h 4455294"/>
              <a:gd name="connsiteX210" fmla="*/ 779616 w 8104544"/>
              <a:gd name="connsiteY210" fmla="*/ 136214 h 4455294"/>
              <a:gd name="connsiteX211" fmla="*/ 730978 w 8104544"/>
              <a:gd name="connsiteY211" fmla="*/ 97303 h 4455294"/>
              <a:gd name="connsiteX212" fmla="*/ 701795 w 8104544"/>
              <a:gd name="connsiteY212" fmla="*/ 87575 h 4455294"/>
              <a:gd name="connsiteX213" fmla="*/ 672612 w 8104544"/>
              <a:gd name="connsiteY213" fmla="*/ 68120 h 4455294"/>
              <a:gd name="connsiteX214" fmla="*/ 614246 w 8104544"/>
              <a:gd name="connsiteY214" fmla="*/ 58392 h 4455294"/>
              <a:gd name="connsiteX215" fmla="*/ 565608 w 8104544"/>
              <a:gd name="connsiteY215" fmla="*/ 48665 h 4455294"/>
              <a:gd name="connsiteX216" fmla="*/ 507242 w 8104544"/>
              <a:gd name="connsiteY216" fmla="*/ 58392 h 4455294"/>
              <a:gd name="connsiteX217" fmla="*/ 458603 w 8104544"/>
              <a:gd name="connsiteY217" fmla="*/ 97303 h 4455294"/>
              <a:gd name="connsiteX218" fmla="*/ 400237 w 8104544"/>
              <a:gd name="connsiteY218" fmla="*/ 116758 h 4455294"/>
              <a:gd name="connsiteX219" fmla="*/ 371055 w 8104544"/>
              <a:gd name="connsiteY219" fmla="*/ 126486 h 4455294"/>
              <a:gd name="connsiteX220" fmla="*/ 254323 w 8104544"/>
              <a:gd name="connsiteY220" fmla="*/ 97303 h 4455294"/>
              <a:gd name="connsiteX221" fmla="*/ 225140 w 8104544"/>
              <a:gd name="connsiteY221" fmla="*/ 87575 h 4455294"/>
              <a:gd name="connsiteX222" fmla="*/ 205684 w 8104544"/>
              <a:gd name="connsiteY222" fmla="*/ 68120 h 4455294"/>
              <a:gd name="connsiteX223" fmla="*/ 147318 w 8104544"/>
              <a:gd name="connsiteY223" fmla="*/ 48665 h 4455294"/>
              <a:gd name="connsiteX224" fmla="*/ 88952 w 8104544"/>
              <a:gd name="connsiteY224" fmla="*/ 29209 h 4455294"/>
              <a:gd name="connsiteX225" fmla="*/ 30586 w 8104544"/>
              <a:gd name="connsiteY225" fmla="*/ 9754 h 4455294"/>
              <a:gd name="connsiteX226" fmla="*/ 11131 w 8104544"/>
              <a:gd name="connsiteY226" fmla="*/ 26 h 4455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8104544" h="4455294">
                <a:moveTo>
                  <a:pt x="8104544" y="4455294"/>
                </a:moveTo>
                <a:cubicBezTo>
                  <a:pt x="7996606" y="4443302"/>
                  <a:pt x="8044855" y="4454853"/>
                  <a:pt x="7958629" y="4426111"/>
                </a:cubicBezTo>
                <a:cubicBezTo>
                  <a:pt x="7958624" y="4426109"/>
                  <a:pt x="7900267" y="4406659"/>
                  <a:pt x="7900263" y="4406656"/>
                </a:cubicBezTo>
                <a:cubicBezTo>
                  <a:pt x="7890535" y="4400171"/>
                  <a:pt x="7881537" y="4392429"/>
                  <a:pt x="7871080" y="4387201"/>
                </a:cubicBezTo>
                <a:cubicBezTo>
                  <a:pt x="7861909" y="4382615"/>
                  <a:pt x="7850860" y="4382453"/>
                  <a:pt x="7841897" y="4377473"/>
                </a:cubicBezTo>
                <a:cubicBezTo>
                  <a:pt x="7741556" y="4321727"/>
                  <a:pt x="7820380" y="4350844"/>
                  <a:pt x="7754348" y="4328835"/>
                </a:cubicBezTo>
                <a:cubicBezTo>
                  <a:pt x="7687450" y="4284236"/>
                  <a:pt x="7718165" y="4297318"/>
                  <a:pt x="7666799" y="4280197"/>
                </a:cubicBezTo>
                <a:cubicBezTo>
                  <a:pt x="7617504" y="4230900"/>
                  <a:pt x="7681300" y="4288898"/>
                  <a:pt x="7618161" y="4251014"/>
                </a:cubicBezTo>
                <a:cubicBezTo>
                  <a:pt x="7551397" y="4210955"/>
                  <a:pt x="7652193" y="4249386"/>
                  <a:pt x="7569523" y="4221831"/>
                </a:cubicBezTo>
                <a:cubicBezTo>
                  <a:pt x="7531520" y="4183828"/>
                  <a:pt x="7571398" y="4217905"/>
                  <a:pt x="7520884" y="4192648"/>
                </a:cubicBezTo>
                <a:cubicBezTo>
                  <a:pt x="7445455" y="4154933"/>
                  <a:pt x="7535870" y="4187914"/>
                  <a:pt x="7462518" y="4163465"/>
                </a:cubicBezTo>
                <a:cubicBezTo>
                  <a:pt x="7446347" y="4147293"/>
                  <a:pt x="7435970" y="4134372"/>
                  <a:pt x="7413880" y="4124554"/>
                </a:cubicBezTo>
                <a:cubicBezTo>
                  <a:pt x="7395140" y="4116225"/>
                  <a:pt x="7355514" y="4105099"/>
                  <a:pt x="7355514" y="4105099"/>
                </a:cubicBezTo>
                <a:cubicBezTo>
                  <a:pt x="7345786" y="4098614"/>
                  <a:pt x="7337015" y="4090391"/>
                  <a:pt x="7326331" y="4085643"/>
                </a:cubicBezTo>
                <a:cubicBezTo>
                  <a:pt x="7307591" y="4077314"/>
                  <a:pt x="7285029" y="4077563"/>
                  <a:pt x="7267965" y="4066188"/>
                </a:cubicBezTo>
                <a:cubicBezTo>
                  <a:pt x="7184331" y="4010433"/>
                  <a:pt x="7290147" y="4077279"/>
                  <a:pt x="7209599" y="4037005"/>
                </a:cubicBezTo>
                <a:cubicBezTo>
                  <a:pt x="7199142" y="4031777"/>
                  <a:pt x="7189545" y="4024853"/>
                  <a:pt x="7180416" y="4017550"/>
                </a:cubicBezTo>
                <a:cubicBezTo>
                  <a:pt x="7173254" y="4011821"/>
                  <a:pt x="7169164" y="4002196"/>
                  <a:pt x="7160961" y="3998094"/>
                </a:cubicBezTo>
                <a:cubicBezTo>
                  <a:pt x="7142618" y="3988923"/>
                  <a:pt x="7119659" y="3990014"/>
                  <a:pt x="7102595" y="3978639"/>
                </a:cubicBezTo>
                <a:cubicBezTo>
                  <a:pt x="7092867" y="3972154"/>
                  <a:pt x="7084095" y="3963932"/>
                  <a:pt x="7073412" y="3959184"/>
                </a:cubicBezTo>
                <a:cubicBezTo>
                  <a:pt x="7054672" y="3950855"/>
                  <a:pt x="7032110" y="3951104"/>
                  <a:pt x="7015046" y="3939728"/>
                </a:cubicBezTo>
                <a:cubicBezTo>
                  <a:pt x="7005318" y="3933243"/>
                  <a:pt x="6996320" y="3925501"/>
                  <a:pt x="6985863" y="3920273"/>
                </a:cubicBezTo>
                <a:cubicBezTo>
                  <a:pt x="6976692" y="3915687"/>
                  <a:pt x="6965644" y="3915525"/>
                  <a:pt x="6956680" y="3910545"/>
                </a:cubicBezTo>
                <a:cubicBezTo>
                  <a:pt x="6936240" y="3899190"/>
                  <a:pt x="6898314" y="3871635"/>
                  <a:pt x="6898314" y="3871635"/>
                </a:cubicBezTo>
                <a:cubicBezTo>
                  <a:pt x="6891829" y="3861907"/>
                  <a:pt x="6886467" y="3851329"/>
                  <a:pt x="6878859" y="3842452"/>
                </a:cubicBezTo>
                <a:cubicBezTo>
                  <a:pt x="6847407" y="3805758"/>
                  <a:pt x="6845187" y="3807034"/>
                  <a:pt x="6810765" y="3784086"/>
                </a:cubicBezTo>
                <a:cubicBezTo>
                  <a:pt x="6804280" y="3774358"/>
                  <a:pt x="6798794" y="3763884"/>
                  <a:pt x="6791310" y="3754903"/>
                </a:cubicBezTo>
                <a:cubicBezTo>
                  <a:pt x="6782503" y="3744335"/>
                  <a:pt x="6769758" y="3737166"/>
                  <a:pt x="6762127" y="3725720"/>
                </a:cubicBezTo>
                <a:cubicBezTo>
                  <a:pt x="6724538" y="3669337"/>
                  <a:pt x="6788482" y="3720592"/>
                  <a:pt x="6723216" y="3677082"/>
                </a:cubicBezTo>
                <a:cubicBezTo>
                  <a:pt x="6708772" y="3655416"/>
                  <a:pt x="6704106" y="3644283"/>
                  <a:pt x="6684306" y="3628443"/>
                </a:cubicBezTo>
                <a:cubicBezTo>
                  <a:pt x="6610224" y="3569176"/>
                  <a:pt x="6709889" y="3663754"/>
                  <a:pt x="6616212" y="3570077"/>
                </a:cubicBezTo>
                <a:cubicBezTo>
                  <a:pt x="6606484" y="3560349"/>
                  <a:pt x="6594660" y="3552341"/>
                  <a:pt x="6587029" y="3540894"/>
                </a:cubicBezTo>
                <a:cubicBezTo>
                  <a:pt x="6580544" y="3531166"/>
                  <a:pt x="6574877" y="3520840"/>
                  <a:pt x="6567574" y="3511711"/>
                </a:cubicBezTo>
                <a:cubicBezTo>
                  <a:pt x="6561845" y="3504549"/>
                  <a:pt x="6553621" y="3499593"/>
                  <a:pt x="6548118" y="3492256"/>
                </a:cubicBezTo>
                <a:cubicBezTo>
                  <a:pt x="6534089" y="3473550"/>
                  <a:pt x="6525742" y="3450423"/>
                  <a:pt x="6509208" y="3433890"/>
                </a:cubicBezTo>
                <a:cubicBezTo>
                  <a:pt x="6491110" y="3415793"/>
                  <a:pt x="6482569" y="3409797"/>
                  <a:pt x="6470297" y="3385252"/>
                </a:cubicBezTo>
                <a:cubicBezTo>
                  <a:pt x="6465711" y="3376081"/>
                  <a:pt x="6465549" y="3365033"/>
                  <a:pt x="6460569" y="3356069"/>
                </a:cubicBezTo>
                <a:cubicBezTo>
                  <a:pt x="6449214" y="3335629"/>
                  <a:pt x="6438193" y="3314237"/>
                  <a:pt x="6421659" y="3297703"/>
                </a:cubicBezTo>
                <a:cubicBezTo>
                  <a:pt x="6408689" y="3284733"/>
                  <a:pt x="6392923" y="3274054"/>
                  <a:pt x="6382748" y="3258792"/>
                </a:cubicBezTo>
                <a:lnTo>
                  <a:pt x="6343837" y="3200426"/>
                </a:lnTo>
                <a:cubicBezTo>
                  <a:pt x="6333564" y="3169604"/>
                  <a:pt x="6336206" y="3168998"/>
                  <a:pt x="6314655" y="3142060"/>
                </a:cubicBezTo>
                <a:cubicBezTo>
                  <a:pt x="6308926" y="3134898"/>
                  <a:pt x="6300702" y="3129942"/>
                  <a:pt x="6295199" y="3122605"/>
                </a:cubicBezTo>
                <a:cubicBezTo>
                  <a:pt x="6281170" y="3103899"/>
                  <a:pt x="6272823" y="3080773"/>
                  <a:pt x="6256289" y="3064239"/>
                </a:cubicBezTo>
                <a:cubicBezTo>
                  <a:pt x="6243319" y="3051269"/>
                  <a:pt x="6227553" y="3040590"/>
                  <a:pt x="6217378" y="3025328"/>
                </a:cubicBezTo>
                <a:cubicBezTo>
                  <a:pt x="6210893" y="3015600"/>
                  <a:pt x="6205622" y="3004943"/>
                  <a:pt x="6197923" y="2996145"/>
                </a:cubicBezTo>
                <a:cubicBezTo>
                  <a:pt x="6182824" y="2978890"/>
                  <a:pt x="6165497" y="2963720"/>
                  <a:pt x="6149284" y="2947507"/>
                </a:cubicBezTo>
                <a:cubicBezTo>
                  <a:pt x="6111833" y="2910056"/>
                  <a:pt x="6131549" y="2925956"/>
                  <a:pt x="6090918" y="2898869"/>
                </a:cubicBezTo>
                <a:cubicBezTo>
                  <a:pt x="6047408" y="2833603"/>
                  <a:pt x="6098663" y="2897547"/>
                  <a:pt x="6042280" y="2859958"/>
                </a:cubicBezTo>
                <a:cubicBezTo>
                  <a:pt x="5991919" y="2826384"/>
                  <a:pt x="6032438" y="2817768"/>
                  <a:pt x="5954731" y="2791865"/>
                </a:cubicBezTo>
                <a:lnTo>
                  <a:pt x="5896365" y="2772409"/>
                </a:lnTo>
                <a:cubicBezTo>
                  <a:pt x="5880287" y="2774195"/>
                  <a:pt x="5808154" y="2776020"/>
                  <a:pt x="5779633" y="2791865"/>
                </a:cubicBezTo>
                <a:cubicBezTo>
                  <a:pt x="5759193" y="2803220"/>
                  <a:pt x="5743449" y="2823381"/>
                  <a:pt x="5721267" y="2830775"/>
                </a:cubicBezTo>
                <a:cubicBezTo>
                  <a:pt x="5647216" y="2855460"/>
                  <a:pt x="5683011" y="2846209"/>
                  <a:pt x="5614263" y="2859958"/>
                </a:cubicBezTo>
                <a:cubicBezTo>
                  <a:pt x="5552654" y="2856716"/>
                  <a:pt x="5490878" y="2855816"/>
                  <a:pt x="5429437" y="2850231"/>
                </a:cubicBezTo>
                <a:cubicBezTo>
                  <a:pt x="5419226" y="2849303"/>
                  <a:pt x="5410114" y="2843320"/>
                  <a:pt x="5400255" y="2840503"/>
                </a:cubicBezTo>
                <a:cubicBezTo>
                  <a:pt x="5387400" y="2836830"/>
                  <a:pt x="5374395" y="2833675"/>
                  <a:pt x="5361344" y="2830775"/>
                </a:cubicBezTo>
                <a:cubicBezTo>
                  <a:pt x="5325626" y="2822838"/>
                  <a:pt x="5307698" y="2821491"/>
                  <a:pt x="5273795" y="2811320"/>
                </a:cubicBezTo>
                <a:cubicBezTo>
                  <a:pt x="5254152" y="2805427"/>
                  <a:pt x="5215429" y="2791865"/>
                  <a:pt x="5215429" y="2791865"/>
                </a:cubicBezTo>
                <a:cubicBezTo>
                  <a:pt x="5169267" y="2745703"/>
                  <a:pt x="5193919" y="2758755"/>
                  <a:pt x="5147335" y="2743226"/>
                </a:cubicBezTo>
                <a:cubicBezTo>
                  <a:pt x="5092212" y="2660541"/>
                  <a:pt x="5183003" y="2788622"/>
                  <a:pt x="5069514" y="2675133"/>
                </a:cubicBezTo>
                <a:cubicBezTo>
                  <a:pt x="5022336" y="2627955"/>
                  <a:pt x="5045865" y="2646397"/>
                  <a:pt x="5001420" y="2616767"/>
                </a:cubicBezTo>
                <a:cubicBezTo>
                  <a:pt x="4998178" y="2607039"/>
                  <a:pt x="4996968" y="2596377"/>
                  <a:pt x="4991693" y="2587584"/>
                </a:cubicBezTo>
                <a:cubicBezTo>
                  <a:pt x="4986974" y="2579719"/>
                  <a:pt x="4976339" y="2576331"/>
                  <a:pt x="4972237" y="2568128"/>
                </a:cubicBezTo>
                <a:cubicBezTo>
                  <a:pt x="4963066" y="2549785"/>
                  <a:pt x="4964158" y="2526825"/>
                  <a:pt x="4952782" y="2509762"/>
                </a:cubicBezTo>
                <a:cubicBezTo>
                  <a:pt x="4946297" y="2500035"/>
                  <a:pt x="4938075" y="2491263"/>
                  <a:pt x="4933327" y="2480580"/>
                </a:cubicBezTo>
                <a:cubicBezTo>
                  <a:pt x="4924998" y="2461840"/>
                  <a:pt x="4920357" y="2441669"/>
                  <a:pt x="4913872" y="2422214"/>
                </a:cubicBezTo>
                <a:lnTo>
                  <a:pt x="4904144" y="2393031"/>
                </a:lnTo>
                <a:cubicBezTo>
                  <a:pt x="4900901" y="2383303"/>
                  <a:pt x="4900104" y="2372380"/>
                  <a:pt x="4894416" y="2363848"/>
                </a:cubicBezTo>
                <a:cubicBezTo>
                  <a:pt x="4887931" y="2354120"/>
                  <a:pt x="4879709" y="2345349"/>
                  <a:pt x="4874961" y="2334665"/>
                </a:cubicBezTo>
                <a:cubicBezTo>
                  <a:pt x="4828659" y="2230484"/>
                  <a:pt x="4880079" y="2313158"/>
                  <a:pt x="4836050" y="2247116"/>
                </a:cubicBezTo>
                <a:cubicBezTo>
                  <a:pt x="4789825" y="2108439"/>
                  <a:pt x="4836265" y="2252734"/>
                  <a:pt x="4806867" y="2149839"/>
                </a:cubicBezTo>
                <a:cubicBezTo>
                  <a:pt x="4804050" y="2139980"/>
                  <a:pt x="4799627" y="2130604"/>
                  <a:pt x="4797140" y="2120656"/>
                </a:cubicBezTo>
                <a:cubicBezTo>
                  <a:pt x="4789130" y="2088614"/>
                  <a:pt x="4783467" y="2045456"/>
                  <a:pt x="4777684" y="2013652"/>
                </a:cubicBezTo>
                <a:cubicBezTo>
                  <a:pt x="4774726" y="1997385"/>
                  <a:pt x="4770142" y="1981403"/>
                  <a:pt x="4767957" y="1965014"/>
                </a:cubicBezTo>
                <a:cubicBezTo>
                  <a:pt x="4763650" y="1932712"/>
                  <a:pt x="4762536" y="1900039"/>
                  <a:pt x="4758229" y="1867737"/>
                </a:cubicBezTo>
                <a:cubicBezTo>
                  <a:pt x="4751436" y="1816789"/>
                  <a:pt x="4748017" y="1826406"/>
                  <a:pt x="4738774" y="1780188"/>
                </a:cubicBezTo>
                <a:cubicBezTo>
                  <a:pt x="4714928" y="1660956"/>
                  <a:pt x="4741910" y="1773275"/>
                  <a:pt x="4719318" y="1682911"/>
                </a:cubicBezTo>
                <a:cubicBezTo>
                  <a:pt x="4696928" y="1503780"/>
                  <a:pt x="4721807" y="1718991"/>
                  <a:pt x="4699863" y="1400809"/>
                </a:cubicBezTo>
                <a:cubicBezTo>
                  <a:pt x="4698043" y="1374419"/>
                  <a:pt x="4688963" y="1305719"/>
                  <a:pt x="4680408" y="1274350"/>
                </a:cubicBezTo>
                <a:cubicBezTo>
                  <a:pt x="4675012" y="1254565"/>
                  <a:pt x="4660952" y="1215984"/>
                  <a:pt x="4660952" y="1215984"/>
                </a:cubicBezTo>
                <a:cubicBezTo>
                  <a:pt x="4657710" y="1245167"/>
                  <a:pt x="4653394" y="1274251"/>
                  <a:pt x="4651225" y="1303533"/>
                </a:cubicBezTo>
                <a:cubicBezTo>
                  <a:pt x="4632868" y="1551354"/>
                  <a:pt x="4651469" y="1398730"/>
                  <a:pt x="4631769" y="1566180"/>
                </a:cubicBezTo>
                <a:cubicBezTo>
                  <a:pt x="4628715" y="1592143"/>
                  <a:pt x="4626340" y="1618215"/>
                  <a:pt x="4622042" y="1644001"/>
                </a:cubicBezTo>
                <a:cubicBezTo>
                  <a:pt x="4616606" y="1676619"/>
                  <a:pt x="4602586" y="1741277"/>
                  <a:pt x="4602586" y="1741277"/>
                </a:cubicBezTo>
                <a:cubicBezTo>
                  <a:pt x="4599344" y="1776945"/>
                  <a:pt x="4597301" y="1812743"/>
                  <a:pt x="4592859" y="1848282"/>
                </a:cubicBezTo>
                <a:cubicBezTo>
                  <a:pt x="4590808" y="1864688"/>
                  <a:pt x="4585849" y="1880611"/>
                  <a:pt x="4583131" y="1896920"/>
                </a:cubicBezTo>
                <a:cubicBezTo>
                  <a:pt x="4579361" y="1919536"/>
                  <a:pt x="4577505" y="1942455"/>
                  <a:pt x="4573403" y="1965014"/>
                </a:cubicBezTo>
                <a:cubicBezTo>
                  <a:pt x="4571011" y="1978167"/>
                  <a:pt x="4565659" y="1990703"/>
                  <a:pt x="4563676" y="2003924"/>
                </a:cubicBezTo>
                <a:cubicBezTo>
                  <a:pt x="4555920" y="2055630"/>
                  <a:pt x="4549993" y="2107602"/>
                  <a:pt x="4544220" y="2159567"/>
                </a:cubicBezTo>
                <a:cubicBezTo>
                  <a:pt x="4540978" y="2188750"/>
                  <a:pt x="4538958" y="2218095"/>
                  <a:pt x="4534493" y="2247116"/>
                </a:cubicBezTo>
                <a:cubicBezTo>
                  <a:pt x="4532460" y="2260330"/>
                  <a:pt x="4527665" y="2272975"/>
                  <a:pt x="4524765" y="2286026"/>
                </a:cubicBezTo>
                <a:cubicBezTo>
                  <a:pt x="4521178" y="2302166"/>
                  <a:pt x="4519387" y="2318713"/>
                  <a:pt x="4515037" y="2334665"/>
                </a:cubicBezTo>
                <a:cubicBezTo>
                  <a:pt x="4509641" y="2354450"/>
                  <a:pt x="4502067" y="2373576"/>
                  <a:pt x="4495582" y="2393031"/>
                </a:cubicBezTo>
                <a:lnTo>
                  <a:pt x="4485855" y="2422214"/>
                </a:lnTo>
                <a:cubicBezTo>
                  <a:pt x="4482612" y="2431942"/>
                  <a:pt x="4481815" y="2442865"/>
                  <a:pt x="4476127" y="2451397"/>
                </a:cubicBezTo>
                <a:cubicBezTo>
                  <a:pt x="4469642" y="2461125"/>
                  <a:pt x="4461901" y="2470123"/>
                  <a:pt x="4456672" y="2480580"/>
                </a:cubicBezTo>
                <a:cubicBezTo>
                  <a:pt x="4452086" y="2489751"/>
                  <a:pt x="4454194" y="2502512"/>
                  <a:pt x="4446944" y="2509762"/>
                </a:cubicBezTo>
                <a:cubicBezTo>
                  <a:pt x="4439693" y="2517013"/>
                  <a:pt x="4427489" y="2516247"/>
                  <a:pt x="4417761" y="2519490"/>
                </a:cubicBezTo>
                <a:cubicBezTo>
                  <a:pt x="4382093" y="2516247"/>
                  <a:pt x="4346027" y="2515986"/>
                  <a:pt x="4310757" y="2509762"/>
                </a:cubicBezTo>
                <a:cubicBezTo>
                  <a:pt x="4290561" y="2506198"/>
                  <a:pt x="4252391" y="2490307"/>
                  <a:pt x="4252391" y="2490307"/>
                </a:cubicBezTo>
                <a:cubicBezTo>
                  <a:pt x="4245906" y="2483822"/>
                  <a:pt x="4238664" y="2478014"/>
                  <a:pt x="4232935" y="2470852"/>
                </a:cubicBezTo>
                <a:cubicBezTo>
                  <a:pt x="4225632" y="2461723"/>
                  <a:pt x="4221747" y="2449936"/>
                  <a:pt x="4213480" y="2441669"/>
                </a:cubicBezTo>
                <a:cubicBezTo>
                  <a:pt x="4205213" y="2433402"/>
                  <a:pt x="4193426" y="2429517"/>
                  <a:pt x="4184297" y="2422214"/>
                </a:cubicBezTo>
                <a:cubicBezTo>
                  <a:pt x="4177135" y="2416485"/>
                  <a:pt x="4172004" y="2408487"/>
                  <a:pt x="4164842" y="2402758"/>
                </a:cubicBezTo>
                <a:cubicBezTo>
                  <a:pt x="4103473" y="2353662"/>
                  <a:pt x="4163189" y="2410831"/>
                  <a:pt x="4116203" y="2363848"/>
                </a:cubicBezTo>
                <a:lnTo>
                  <a:pt x="4096748" y="2305482"/>
                </a:lnTo>
                <a:cubicBezTo>
                  <a:pt x="4093505" y="2295754"/>
                  <a:pt x="4094270" y="2283550"/>
                  <a:pt x="4087020" y="2276299"/>
                </a:cubicBezTo>
                <a:cubicBezTo>
                  <a:pt x="4068923" y="2258201"/>
                  <a:pt x="4062927" y="2249660"/>
                  <a:pt x="4038382" y="2237388"/>
                </a:cubicBezTo>
                <a:cubicBezTo>
                  <a:pt x="4029211" y="2232802"/>
                  <a:pt x="4018927" y="2230903"/>
                  <a:pt x="4009199" y="2227660"/>
                </a:cubicBezTo>
                <a:cubicBezTo>
                  <a:pt x="3992986" y="2230903"/>
                  <a:pt x="3974916" y="2229185"/>
                  <a:pt x="3960561" y="2237388"/>
                </a:cubicBezTo>
                <a:cubicBezTo>
                  <a:pt x="3936862" y="2250931"/>
                  <a:pt x="3936431" y="2296681"/>
                  <a:pt x="3931378" y="2315209"/>
                </a:cubicBezTo>
                <a:cubicBezTo>
                  <a:pt x="3925982" y="2334994"/>
                  <a:pt x="3918408" y="2354120"/>
                  <a:pt x="3911923" y="2373575"/>
                </a:cubicBezTo>
                <a:cubicBezTo>
                  <a:pt x="3908680" y="2383303"/>
                  <a:pt x="3909445" y="2395507"/>
                  <a:pt x="3902195" y="2402758"/>
                </a:cubicBezTo>
                <a:lnTo>
                  <a:pt x="3882740" y="2422214"/>
                </a:lnTo>
                <a:cubicBezTo>
                  <a:pt x="3878332" y="2439847"/>
                  <a:pt x="3861450" y="2511598"/>
                  <a:pt x="3853557" y="2519490"/>
                </a:cubicBezTo>
                <a:lnTo>
                  <a:pt x="3834101" y="2538945"/>
                </a:lnTo>
                <a:cubicBezTo>
                  <a:pt x="3814646" y="2535703"/>
                  <a:pt x="3792860" y="2539004"/>
                  <a:pt x="3775735" y="2529218"/>
                </a:cubicBezTo>
                <a:cubicBezTo>
                  <a:pt x="3766832" y="2524131"/>
                  <a:pt x="3774352" y="2505995"/>
                  <a:pt x="3766008" y="2500035"/>
                </a:cubicBezTo>
                <a:cubicBezTo>
                  <a:pt x="3749320" y="2488115"/>
                  <a:pt x="3707642" y="2480580"/>
                  <a:pt x="3707642" y="2480580"/>
                </a:cubicBezTo>
                <a:cubicBezTo>
                  <a:pt x="3697914" y="2474095"/>
                  <a:pt x="3689143" y="2465872"/>
                  <a:pt x="3678459" y="2461124"/>
                </a:cubicBezTo>
                <a:cubicBezTo>
                  <a:pt x="3659719" y="2452795"/>
                  <a:pt x="3620093" y="2441669"/>
                  <a:pt x="3620093" y="2441669"/>
                </a:cubicBezTo>
                <a:cubicBezTo>
                  <a:pt x="3613608" y="2435184"/>
                  <a:pt x="3607799" y="2427943"/>
                  <a:pt x="3600637" y="2422214"/>
                </a:cubicBezTo>
                <a:cubicBezTo>
                  <a:pt x="3539280" y="2373128"/>
                  <a:pt x="3598976" y="2430278"/>
                  <a:pt x="3551999" y="2383303"/>
                </a:cubicBezTo>
                <a:cubicBezTo>
                  <a:pt x="3545514" y="2363848"/>
                  <a:pt x="3551999" y="2331422"/>
                  <a:pt x="3532544" y="2324937"/>
                </a:cubicBezTo>
                <a:cubicBezTo>
                  <a:pt x="3495849" y="2312705"/>
                  <a:pt x="3478440" y="2309745"/>
                  <a:pt x="3444995" y="2276299"/>
                </a:cubicBezTo>
                <a:cubicBezTo>
                  <a:pt x="3438510" y="2269814"/>
                  <a:pt x="3433404" y="2261562"/>
                  <a:pt x="3425540" y="2256843"/>
                </a:cubicBezTo>
                <a:cubicBezTo>
                  <a:pt x="3416747" y="2251567"/>
                  <a:pt x="3406085" y="2250358"/>
                  <a:pt x="3396357" y="2247116"/>
                </a:cubicBezTo>
                <a:cubicBezTo>
                  <a:pt x="3350961" y="2250358"/>
                  <a:pt x="3305177" y="2250092"/>
                  <a:pt x="3260169" y="2256843"/>
                </a:cubicBezTo>
                <a:cubicBezTo>
                  <a:pt x="3239888" y="2259885"/>
                  <a:pt x="3201803" y="2276299"/>
                  <a:pt x="3201803" y="2276299"/>
                </a:cubicBezTo>
                <a:cubicBezTo>
                  <a:pt x="3192075" y="2286027"/>
                  <a:pt x="3184067" y="2297851"/>
                  <a:pt x="3172620" y="2305482"/>
                </a:cubicBezTo>
                <a:cubicBezTo>
                  <a:pt x="3145010" y="2323889"/>
                  <a:pt x="3125664" y="2311655"/>
                  <a:pt x="3094799" y="2305482"/>
                </a:cubicBezTo>
                <a:cubicBezTo>
                  <a:pt x="3088314" y="2298997"/>
                  <a:pt x="3080063" y="2293890"/>
                  <a:pt x="3075344" y="2286026"/>
                </a:cubicBezTo>
                <a:cubicBezTo>
                  <a:pt x="3070068" y="2277233"/>
                  <a:pt x="3072022" y="2264850"/>
                  <a:pt x="3065616" y="2256843"/>
                </a:cubicBezTo>
                <a:cubicBezTo>
                  <a:pt x="3058313" y="2247714"/>
                  <a:pt x="3046161" y="2243873"/>
                  <a:pt x="3036433" y="2237388"/>
                </a:cubicBezTo>
                <a:cubicBezTo>
                  <a:pt x="3029948" y="2227660"/>
                  <a:pt x="3021726" y="2218889"/>
                  <a:pt x="3016978" y="2208205"/>
                </a:cubicBezTo>
                <a:cubicBezTo>
                  <a:pt x="3008649" y="2189465"/>
                  <a:pt x="3004008" y="2169294"/>
                  <a:pt x="2997523" y="2149839"/>
                </a:cubicBezTo>
                <a:cubicBezTo>
                  <a:pt x="2974201" y="2079872"/>
                  <a:pt x="3002494" y="2167243"/>
                  <a:pt x="2978067" y="2081745"/>
                </a:cubicBezTo>
                <a:cubicBezTo>
                  <a:pt x="2975250" y="2071886"/>
                  <a:pt x="2970827" y="2062510"/>
                  <a:pt x="2968340" y="2052562"/>
                </a:cubicBezTo>
                <a:cubicBezTo>
                  <a:pt x="2964330" y="2036522"/>
                  <a:pt x="2962199" y="2020064"/>
                  <a:pt x="2958612" y="2003924"/>
                </a:cubicBezTo>
                <a:cubicBezTo>
                  <a:pt x="2955712" y="1990873"/>
                  <a:pt x="2952726" y="1977819"/>
                  <a:pt x="2948884" y="1965014"/>
                </a:cubicBezTo>
                <a:cubicBezTo>
                  <a:pt x="2942991" y="1945371"/>
                  <a:pt x="2934403" y="1926543"/>
                  <a:pt x="2929429" y="1906648"/>
                </a:cubicBezTo>
                <a:cubicBezTo>
                  <a:pt x="2914728" y="1847845"/>
                  <a:pt x="2923928" y="1880416"/>
                  <a:pt x="2900246" y="1809371"/>
                </a:cubicBezTo>
                <a:lnTo>
                  <a:pt x="2890518" y="1780188"/>
                </a:lnTo>
                <a:cubicBezTo>
                  <a:pt x="2887276" y="1770460"/>
                  <a:pt x="2888042" y="1758256"/>
                  <a:pt x="2880791" y="1751005"/>
                </a:cubicBezTo>
                <a:cubicBezTo>
                  <a:pt x="2857434" y="1727648"/>
                  <a:pt x="2816239" y="1681365"/>
                  <a:pt x="2783514" y="1673184"/>
                </a:cubicBezTo>
                <a:lnTo>
                  <a:pt x="2744603" y="1663456"/>
                </a:lnTo>
                <a:cubicBezTo>
                  <a:pt x="2676510" y="1666699"/>
                  <a:pt x="2608276" y="1667748"/>
                  <a:pt x="2540323" y="1673184"/>
                </a:cubicBezTo>
                <a:cubicBezTo>
                  <a:pt x="2524871" y="1674420"/>
                  <a:pt x="2447592" y="1699337"/>
                  <a:pt x="2443046" y="1702367"/>
                </a:cubicBezTo>
                <a:cubicBezTo>
                  <a:pt x="2423591" y="1715337"/>
                  <a:pt x="2406862" y="1733883"/>
                  <a:pt x="2384680" y="1741277"/>
                </a:cubicBezTo>
                <a:cubicBezTo>
                  <a:pt x="2313631" y="1764961"/>
                  <a:pt x="2346210" y="1755759"/>
                  <a:pt x="2287403" y="1770460"/>
                </a:cubicBezTo>
                <a:cubicBezTo>
                  <a:pt x="2245250" y="1767218"/>
                  <a:pt x="2202895" y="1765977"/>
                  <a:pt x="2160944" y="1760733"/>
                </a:cubicBezTo>
                <a:cubicBezTo>
                  <a:pt x="2150769" y="1759461"/>
                  <a:pt x="2139012" y="1758256"/>
                  <a:pt x="2131761" y="1751005"/>
                </a:cubicBezTo>
                <a:cubicBezTo>
                  <a:pt x="2124510" y="1743754"/>
                  <a:pt x="2128439" y="1729829"/>
                  <a:pt x="2122033" y="1721822"/>
                </a:cubicBezTo>
                <a:cubicBezTo>
                  <a:pt x="2114730" y="1712693"/>
                  <a:pt x="2102578" y="1708852"/>
                  <a:pt x="2092850" y="1702367"/>
                </a:cubicBezTo>
                <a:cubicBezTo>
                  <a:pt x="2089608" y="1692639"/>
                  <a:pt x="2088398" y="1681977"/>
                  <a:pt x="2083123" y="1673184"/>
                </a:cubicBezTo>
                <a:cubicBezTo>
                  <a:pt x="2078404" y="1665319"/>
                  <a:pt x="2067769" y="1661931"/>
                  <a:pt x="2063667" y="1653728"/>
                </a:cubicBezTo>
                <a:cubicBezTo>
                  <a:pt x="2054496" y="1635385"/>
                  <a:pt x="2055588" y="1612425"/>
                  <a:pt x="2044212" y="1595362"/>
                </a:cubicBezTo>
                <a:cubicBezTo>
                  <a:pt x="2037727" y="1585635"/>
                  <a:pt x="2029985" y="1576637"/>
                  <a:pt x="2024757" y="1566180"/>
                </a:cubicBezTo>
                <a:cubicBezTo>
                  <a:pt x="2020171" y="1557009"/>
                  <a:pt x="2020305" y="1545790"/>
                  <a:pt x="2015029" y="1536997"/>
                </a:cubicBezTo>
                <a:cubicBezTo>
                  <a:pt x="2010310" y="1529133"/>
                  <a:pt x="2002059" y="1524026"/>
                  <a:pt x="1995574" y="1517541"/>
                </a:cubicBezTo>
                <a:lnTo>
                  <a:pt x="1976118" y="1459175"/>
                </a:lnTo>
                <a:cubicBezTo>
                  <a:pt x="1972875" y="1449447"/>
                  <a:pt x="1973642" y="1437242"/>
                  <a:pt x="1966391" y="1429992"/>
                </a:cubicBezTo>
                <a:cubicBezTo>
                  <a:pt x="1959906" y="1423507"/>
                  <a:pt x="1952664" y="1417699"/>
                  <a:pt x="1946935" y="1410537"/>
                </a:cubicBezTo>
                <a:cubicBezTo>
                  <a:pt x="1939632" y="1401408"/>
                  <a:pt x="1936609" y="1388657"/>
                  <a:pt x="1927480" y="1381354"/>
                </a:cubicBezTo>
                <a:cubicBezTo>
                  <a:pt x="1919473" y="1374948"/>
                  <a:pt x="1908025" y="1374869"/>
                  <a:pt x="1898297" y="1371626"/>
                </a:cubicBezTo>
                <a:cubicBezTo>
                  <a:pt x="1865871" y="1374869"/>
                  <a:pt x="1831645" y="1370217"/>
                  <a:pt x="1801020" y="1381354"/>
                </a:cubicBezTo>
                <a:cubicBezTo>
                  <a:pt x="1791384" y="1384858"/>
                  <a:pt x="1796569" y="1401744"/>
                  <a:pt x="1791293" y="1410537"/>
                </a:cubicBezTo>
                <a:cubicBezTo>
                  <a:pt x="1786574" y="1418401"/>
                  <a:pt x="1778322" y="1423507"/>
                  <a:pt x="1771837" y="1429992"/>
                </a:cubicBezTo>
                <a:cubicBezTo>
                  <a:pt x="1749482" y="1497059"/>
                  <a:pt x="1766883" y="1473857"/>
                  <a:pt x="1732927" y="1507814"/>
                </a:cubicBezTo>
                <a:cubicBezTo>
                  <a:pt x="1729684" y="1517542"/>
                  <a:pt x="1727785" y="1527826"/>
                  <a:pt x="1723199" y="1536997"/>
                </a:cubicBezTo>
                <a:cubicBezTo>
                  <a:pt x="1711155" y="1561085"/>
                  <a:pt x="1699576" y="1574518"/>
                  <a:pt x="1674561" y="1585635"/>
                </a:cubicBezTo>
                <a:cubicBezTo>
                  <a:pt x="1655821" y="1593964"/>
                  <a:pt x="1616195" y="1605090"/>
                  <a:pt x="1616195" y="1605090"/>
                </a:cubicBezTo>
                <a:cubicBezTo>
                  <a:pt x="1606467" y="1601847"/>
                  <a:pt x="1594263" y="1602613"/>
                  <a:pt x="1587012" y="1595362"/>
                </a:cubicBezTo>
                <a:cubicBezTo>
                  <a:pt x="1579762" y="1588112"/>
                  <a:pt x="1582559" y="1574972"/>
                  <a:pt x="1577284" y="1566180"/>
                </a:cubicBezTo>
                <a:cubicBezTo>
                  <a:pt x="1572565" y="1558316"/>
                  <a:pt x="1563558" y="1553886"/>
                  <a:pt x="1557829" y="1546724"/>
                </a:cubicBezTo>
                <a:cubicBezTo>
                  <a:pt x="1508754" y="1485379"/>
                  <a:pt x="1565886" y="1545052"/>
                  <a:pt x="1518918" y="1498086"/>
                </a:cubicBezTo>
                <a:cubicBezTo>
                  <a:pt x="1515676" y="1488358"/>
                  <a:pt x="1514467" y="1477696"/>
                  <a:pt x="1509191" y="1468903"/>
                </a:cubicBezTo>
                <a:cubicBezTo>
                  <a:pt x="1504472" y="1461039"/>
                  <a:pt x="1493837" y="1457651"/>
                  <a:pt x="1489735" y="1449448"/>
                </a:cubicBezTo>
                <a:cubicBezTo>
                  <a:pt x="1480564" y="1431105"/>
                  <a:pt x="1476765" y="1410537"/>
                  <a:pt x="1470280" y="1391082"/>
                </a:cubicBezTo>
                <a:lnTo>
                  <a:pt x="1441097" y="1303533"/>
                </a:lnTo>
                <a:cubicBezTo>
                  <a:pt x="1437854" y="1293805"/>
                  <a:pt x="1433856" y="1284298"/>
                  <a:pt x="1431369" y="1274350"/>
                </a:cubicBezTo>
                <a:cubicBezTo>
                  <a:pt x="1428127" y="1261380"/>
                  <a:pt x="1425484" y="1248245"/>
                  <a:pt x="1421642" y="1235439"/>
                </a:cubicBezTo>
                <a:cubicBezTo>
                  <a:pt x="1415749" y="1215796"/>
                  <a:pt x="1406208" y="1197183"/>
                  <a:pt x="1402186" y="1177073"/>
                </a:cubicBezTo>
                <a:cubicBezTo>
                  <a:pt x="1395499" y="1143635"/>
                  <a:pt x="1391891" y="1121583"/>
                  <a:pt x="1382731" y="1089524"/>
                </a:cubicBezTo>
                <a:cubicBezTo>
                  <a:pt x="1364094" y="1024297"/>
                  <a:pt x="1376671" y="1098133"/>
                  <a:pt x="1353548" y="982520"/>
                </a:cubicBezTo>
                <a:cubicBezTo>
                  <a:pt x="1350305" y="966307"/>
                  <a:pt x="1346778" y="950149"/>
                  <a:pt x="1343820" y="933882"/>
                </a:cubicBezTo>
                <a:cubicBezTo>
                  <a:pt x="1340292" y="914476"/>
                  <a:pt x="1338226" y="894802"/>
                  <a:pt x="1334093" y="875516"/>
                </a:cubicBezTo>
                <a:cubicBezTo>
                  <a:pt x="1328490" y="849370"/>
                  <a:pt x="1319881" y="823914"/>
                  <a:pt x="1314637" y="797694"/>
                </a:cubicBezTo>
                <a:cubicBezTo>
                  <a:pt x="1311395" y="781481"/>
                  <a:pt x="1308497" y="765196"/>
                  <a:pt x="1304910" y="749056"/>
                </a:cubicBezTo>
                <a:cubicBezTo>
                  <a:pt x="1289291" y="678769"/>
                  <a:pt x="1300130" y="742221"/>
                  <a:pt x="1285455" y="661507"/>
                </a:cubicBezTo>
                <a:cubicBezTo>
                  <a:pt x="1281927" y="642101"/>
                  <a:pt x="1278726" y="622635"/>
                  <a:pt x="1275727" y="603141"/>
                </a:cubicBezTo>
                <a:cubicBezTo>
                  <a:pt x="1272240" y="580480"/>
                  <a:pt x="1274230" y="556448"/>
                  <a:pt x="1265999" y="535048"/>
                </a:cubicBezTo>
                <a:cubicBezTo>
                  <a:pt x="1257605" y="513224"/>
                  <a:pt x="1234483" y="498864"/>
                  <a:pt x="1227089" y="476682"/>
                </a:cubicBezTo>
                <a:lnTo>
                  <a:pt x="1178450" y="330767"/>
                </a:lnTo>
                <a:lnTo>
                  <a:pt x="1168723" y="301584"/>
                </a:lnTo>
                <a:cubicBezTo>
                  <a:pt x="1165480" y="291856"/>
                  <a:pt x="1161006" y="282456"/>
                  <a:pt x="1158995" y="272401"/>
                </a:cubicBezTo>
                <a:lnTo>
                  <a:pt x="1149267" y="223762"/>
                </a:lnTo>
                <a:cubicBezTo>
                  <a:pt x="1146025" y="191337"/>
                  <a:pt x="1145545" y="158515"/>
                  <a:pt x="1139540" y="126486"/>
                </a:cubicBezTo>
                <a:cubicBezTo>
                  <a:pt x="1135761" y="106329"/>
                  <a:pt x="1126569" y="87575"/>
                  <a:pt x="1120084" y="68120"/>
                </a:cubicBezTo>
                <a:lnTo>
                  <a:pt x="1110357" y="38937"/>
                </a:lnTo>
                <a:cubicBezTo>
                  <a:pt x="1087659" y="42180"/>
                  <a:pt x="1064746" y="44168"/>
                  <a:pt x="1042263" y="48665"/>
                </a:cubicBezTo>
                <a:cubicBezTo>
                  <a:pt x="1032208" y="50676"/>
                  <a:pt x="1017666" y="49221"/>
                  <a:pt x="1013080" y="58392"/>
                </a:cubicBezTo>
                <a:cubicBezTo>
                  <a:pt x="986110" y="112331"/>
                  <a:pt x="1017664" y="115604"/>
                  <a:pt x="993625" y="155669"/>
                </a:cubicBezTo>
                <a:cubicBezTo>
                  <a:pt x="988906" y="163533"/>
                  <a:pt x="980654" y="168639"/>
                  <a:pt x="974169" y="175124"/>
                </a:cubicBezTo>
                <a:lnTo>
                  <a:pt x="944986" y="262673"/>
                </a:lnTo>
                <a:cubicBezTo>
                  <a:pt x="941744" y="272401"/>
                  <a:pt x="944987" y="288613"/>
                  <a:pt x="935259" y="291856"/>
                </a:cubicBezTo>
                <a:lnTo>
                  <a:pt x="906076" y="301584"/>
                </a:lnTo>
                <a:cubicBezTo>
                  <a:pt x="856776" y="252284"/>
                  <a:pt x="914779" y="316088"/>
                  <a:pt x="876893" y="252945"/>
                </a:cubicBezTo>
                <a:cubicBezTo>
                  <a:pt x="872174" y="245081"/>
                  <a:pt x="863922" y="239975"/>
                  <a:pt x="857437" y="233490"/>
                </a:cubicBezTo>
                <a:cubicBezTo>
                  <a:pt x="850952" y="214035"/>
                  <a:pt x="855046" y="186499"/>
                  <a:pt x="837982" y="175124"/>
                </a:cubicBezTo>
                <a:cubicBezTo>
                  <a:pt x="818527" y="162154"/>
                  <a:pt x="796149" y="152748"/>
                  <a:pt x="779616" y="136214"/>
                </a:cubicBezTo>
                <a:cubicBezTo>
                  <a:pt x="761519" y="118116"/>
                  <a:pt x="755523" y="109575"/>
                  <a:pt x="730978" y="97303"/>
                </a:cubicBezTo>
                <a:cubicBezTo>
                  <a:pt x="721807" y="92717"/>
                  <a:pt x="710966" y="92161"/>
                  <a:pt x="701795" y="87575"/>
                </a:cubicBezTo>
                <a:cubicBezTo>
                  <a:pt x="691338" y="82347"/>
                  <a:pt x="683703" y="71817"/>
                  <a:pt x="672612" y="68120"/>
                </a:cubicBezTo>
                <a:cubicBezTo>
                  <a:pt x="653900" y="61883"/>
                  <a:pt x="633652" y="61920"/>
                  <a:pt x="614246" y="58392"/>
                </a:cubicBezTo>
                <a:cubicBezTo>
                  <a:pt x="597979" y="55434"/>
                  <a:pt x="581821" y="51907"/>
                  <a:pt x="565608" y="48665"/>
                </a:cubicBezTo>
                <a:cubicBezTo>
                  <a:pt x="546153" y="51907"/>
                  <a:pt x="525954" y="52155"/>
                  <a:pt x="507242" y="58392"/>
                </a:cubicBezTo>
                <a:cubicBezTo>
                  <a:pt x="438046" y="81457"/>
                  <a:pt x="511729" y="70741"/>
                  <a:pt x="458603" y="97303"/>
                </a:cubicBezTo>
                <a:cubicBezTo>
                  <a:pt x="440260" y="106474"/>
                  <a:pt x="419692" y="110273"/>
                  <a:pt x="400237" y="116758"/>
                </a:cubicBezTo>
                <a:lnTo>
                  <a:pt x="371055" y="126486"/>
                </a:lnTo>
                <a:cubicBezTo>
                  <a:pt x="292463" y="113387"/>
                  <a:pt x="331398" y="122995"/>
                  <a:pt x="254323" y="97303"/>
                </a:cubicBezTo>
                <a:lnTo>
                  <a:pt x="225140" y="87575"/>
                </a:lnTo>
                <a:cubicBezTo>
                  <a:pt x="218655" y="81090"/>
                  <a:pt x="213887" y="72221"/>
                  <a:pt x="205684" y="68120"/>
                </a:cubicBezTo>
                <a:cubicBezTo>
                  <a:pt x="187341" y="58949"/>
                  <a:pt x="166773" y="55150"/>
                  <a:pt x="147318" y="48665"/>
                </a:cubicBezTo>
                <a:lnTo>
                  <a:pt x="88952" y="29209"/>
                </a:lnTo>
                <a:lnTo>
                  <a:pt x="30586" y="9754"/>
                </a:lnTo>
                <a:cubicBezTo>
                  <a:pt x="-1673" y="-999"/>
                  <a:pt x="-8851" y="26"/>
                  <a:pt x="11131" y="26"/>
                </a:cubicBezTo>
              </a:path>
            </a:pathLst>
          </a:custGeom>
          <a:noFill/>
          <a:ln w="12700" cap="rnd">
            <a:solidFill>
              <a:schemeClr val="bg2"/>
            </a:solidFill>
            <a:prstDash val="lgDash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DE0FB745-2468-AE41-8832-AE3CC08F5826}"/>
              </a:ext>
            </a:extLst>
          </p:cNvPr>
          <p:cNvSpPr txBox="1"/>
          <p:nvPr/>
        </p:nvSpPr>
        <p:spPr>
          <a:xfrm>
            <a:off x="4366994" y="3621609"/>
            <a:ext cx="156117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2"/>
                </a:solidFill>
              </a:rPr>
              <a:t>Internal </a:t>
            </a:r>
            <a:r>
              <a:rPr lang="de-DE" dirty="0" err="1">
                <a:solidFill>
                  <a:schemeClr val="bg2"/>
                </a:solidFill>
              </a:rPr>
              <a:t>variability</a:t>
            </a:r>
            <a:endParaRPr lang="de-DE" dirty="0">
              <a:solidFill>
                <a:schemeClr val="bg2"/>
              </a:solidFill>
            </a:endParaRP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E1D5214A-1DBC-5A4A-B2FF-AA9CDE2D6EE2}"/>
              </a:ext>
            </a:extLst>
          </p:cNvPr>
          <p:cNvSpPr txBox="1"/>
          <p:nvPr/>
        </p:nvSpPr>
        <p:spPr>
          <a:xfrm>
            <a:off x="6724921" y="4755807"/>
            <a:ext cx="192891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2"/>
                </a:solidFill>
              </a:rPr>
              <a:t>internal </a:t>
            </a:r>
            <a:r>
              <a:rPr lang="de-DE" dirty="0" err="1">
                <a:solidFill>
                  <a:schemeClr val="bg2"/>
                </a:solidFill>
              </a:rPr>
              <a:t>variability</a:t>
            </a:r>
            <a:endParaRPr lang="de-DE" dirty="0">
              <a:solidFill>
                <a:schemeClr val="bg2"/>
              </a:solidFill>
            </a:endParaRP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750B724B-C067-4F43-8E2C-8721E9171994}"/>
              </a:ext>
            </a:extLst>
          </p:cNvPr>
          <p:cNvSpPr txBox="1"/>
          <p:nvPr/>
        </p:nvSpPr>
        <p:spPr>
          <a:xfrm>
            <a:off x="2031339" y="139482"/>
            <a:ext cx="64104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err="1">
                <a:solidFill>
                  <a:schemeClr val="bg1">
                    <a:lumMod val="50000"/>
                  </a:schemeClr>
                </a:solidFill>
              </a:rPr>
              <a:t>schematic</a:t>
            </a:r>
            <a:r>
              <a:rPr lang="de-DE" sz="2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r>
              <a:rPr lang="de-DE" sz="2400" b="1" dirty="0" err="1">
                <a:solidFill>
                  <a:schemeClr val="bg1">
                    <a:lumMod val="50000"/>
                  </a:schemeClr>
                </a:solidFill>
              </a:rPr>
              <a:t>climate</a:t>
            </a:r>
            <a:r>
              <a:rPr lang="de-DE" sz="2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2400" b="1" dirty="0" err="1">
                <a:solidFill>
                  <a:schemeClr val="bg1">
                    <a:lumMod val="50000"/>
                  </a:schemeClr>
                </a:solidFill>
              </a:rPr>
              <a:t>variability</a:t>
            </a:r>
            <a:r>
              <a:rPr lang="de-DE" sz="2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2400" b="1" dirty="0" err="1">
                <a:solidFill>
                  <a:schemeClr val="bg1">
                    <a:lumMod val="50000"/>
                  </a:schemeClr>
                </a:solidFill>
              </a:rPr>
              <a:t>spectrum</a:t>
            </a:r>
            <a:endParaRPr lang="de-DE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4B6CD092-BBF2-554E-AB2B-4A3BAC3D5E04}"/>
              </a:ext>
            </a:extLst>
          </p:cNvPr>
          <p:cNvSpPr txBox="1"/>
          <p:nvPr/>
        </p:nvSpPr>
        <p:spPr>
          <a:xfrm>
            <a:off x="2631236" y="5717587"/>
            <a:ext cx="1704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Long time </a:t>
            </a:r>
            <a:r>
              <a:rPr lang="de-DE" dirty="0" err="1"/>
              <a:t>scale</a:t>
            </a:r>
            <a:endParaRPr lang="de-DE" dirty="0"/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DC9727B6-A35D-B643-A0A5-D701A9BD572B}"/>
              </a:ext>
            </a:extLst>
          </p:cNvPr>
          <p:cNvSpPr txBox="1"/>
          <p:nvPr/>
        </p:nvSpPr>
        <p:spPr>
          <a:xfrm>
            <a:off x="2146230" y="3188476"/>
            <a:ext cx="672717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de-DE" sz="1050" dirty="0"/>
              <a:t>regional </a:t>
            </a:r>
            <a:r>
              <a:rPr lang="de-DE" dirty="0"/>
              <a:t>                            </a:t>
            </a:r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2813FEC9-CF64-9B43-934F-7C5E21CA8685}"/>
              </a:ext>
            </a:extLst>
          </p:cNvPr>
          <p:cNvSpPr txBox="1"/>
          <p:nvPr/>
        </p:nvSpPr>
        <p:spPr>
          <a:xfrm flipH="1">
            <a:off x="10215404" y="966878"/>
            <a:ext cx="39772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dirty="0"/>
              <a:t>4</a:t>
            </a:r>
          </a:p>
        </p:txBody>
      </p:sp>
      <p:pic>
        <p:nvPicPr>
          <p:cNvPr id="47" name="Picture 3">
            <a:extLst>
              <a:ext uri="{FF2B5EF4-FFF2-40B4-BE49-F238E27FC236}">
                <a16:creationId xmlns:a16="http://schemas.microsoft.com/office/drawing/2014/main" id="{4BCBE334-99FD-BC46-A3F4-B9E72A9AF3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4654" t="8234" r="67520" b="42392"/>
          <a:stretch>
            <a:fillRect/>
          </a:stretch>
        </p:blipFill>
        <p:spPr bwMode="auto">
          <a:xfrm>
            <a:off x="6661940" y="30451"/>
            <a:ext cx="3978667" cy="2972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499462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Rot="1" noChangeArrowheads="1"/>
          </p:cNvSpPr>
          <p:nvPr/>
        </p:nvSpPr>
        <p:spPr>
          <a:xfrm>
            <a:off x="2217900" y="369148"/>
            <a:ext cx="7661873" cy="464986"/>
          </a:xfrm>
          <a:prstGeom prst="rect">
            <a:avLst/>
          </a:prstGeom>
        </p:spPr>
        <p:txBody>
          <a:bodyPr lIns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400" dirty="0">
                <a:latin typeface="Arial" charset="0"/>
              </a:rPr>
              <a:t>Marine temperature trends of the last 6000 years</a:t>
            </a:r>
          </a:p>
        </p:txBody>
      </p:sp>
      <p:pic>
        <p:nvPicPr>
          <p:cNvPr id="5" name="Picture 20" descr="SST_Alk_6k_annual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31"/>
          <a:stretch/>
        </p:blipFill>
        <p:spPr>
          <a:xfrm>
            <a:off x="1726516" y="2200588"/>
            <a:ext cx="5790622" cy="3523337"/>
          </a:xfrm>
        </p:spPr>
      </p:pic>
      <p:sp>
        <p:nvSpPr>
          <p:cNvPr id="6" name="Rechteck 5"/>
          <p:cNvSpPr/>
          <p:nvPr/>
        </p:nvSpPr>
        <p:spPr>
          <a:xfrm>
            <a:off x="1942901" y="5696947"/>
            <a:ext cx="5637758" cy="2488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/>
          <p:cNvSpPr/>
          <p:nvPr/>
        </p:nvSpPr>
        <p:spPr>
          <a:xfrm flipH="1" flipV="1">
            <a:off x="1729107" y="2147475"/>
            <a:ext cx="306576" cy="34478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hteck 28"/>
          <p:cNvSpPr/>
          <p:nvPr/>
        </p:nvSpPr>
        <p:spPr>
          <a:xfrm>
            <a:off x="1692228" y="5264582"/>
            <a:ext cx="5268501" cy="6605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4" name="Bild 33"/>
          <p:cNvPicPr>
            <a:picLocks noChangeAspect="1"/>
          </p:cNvPicPr>
          <p:nvPr/>
        </p:nvPicPr>
        <p:blipFill rotWithShape="1">
          <a:blip r:embed="rId4"/>
          <a:srcRect l="15552" t="22395" r="78763" b="68580"/>
          <a:stretch/>
        </p:blipFill>
        <p:spPr>
          <a:xfrm>
            <a:off x="2142260" y="5443645"/>
            <a:ext cx="422170" cy="506604"/>
          </a:xfrm>
          <a:prstGeom prst="rect">
            <a:avLst/>
          </a:prstGeom>
        </p:spPr>
      </p:pic>
      <p:sp>
        <p:nvSpPr>
          <p:cNvPr id="2" name="Textfeld 1"/>
          <p:cNvSpPr txBox="1"/>
          <p:nvPr/>
        </p:nvSpPr>
        <p:spPr>
          <a:xfrm>
            <a:off x="2821032" y="5568390"/>
            <a:ext cx="3877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Alkenone-based</a:t>
            </a:r>
            <a:r>
              <a:rPr lang="de-DE" dirty="0"/>
              <a:t> </a:t>
            </a:r>
            <a:r>
              <a:rPr lang="de-DE" dirty="0" err="1"/>
              <a:t>temperature</a:t>
            </a:r>
            <a:r>
              <a:rPr lang="de-DE" dirty="0"/>
              <a:t> </a:t>
            </a:r>
            <a:r>
              <a:rPr lang="de-DE" dirty="0" err="1"/>
              <a:t>trends</a:t>
            </a:r>
            <a:endParaRPr lang="de-DE" dirty="0"/>
          </a:p>
        </p:txBody>
      </p:sp>
      <p:sp>
        <p:nvSpPr>
          <p:cNvPr id="35" name="Textfeld 34"/>
          <p:cNvSpPr txBox="1"/>
          <p:nvPr/>
        </p:nvSpPr>
        <p:spPr>
          <a:xfrm>
            <a:off x="2767075" y="1731678"/>
            <a:ext cx="4599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Annual </a:t>
            </a:r>
            <a:r>
              <a:rPr lang="de-DE" dirty="0" err="1"/>
              <a:t>mean</a:t>
            </a:r>
            <a:r>
              <a:rPr lang="de-DE" dirty="0"/>
              <a:t> </a:t>
            </a:r>
            <a:r>
              <a:rPr lang="de-DE" dirty="0" err="1"/>
              <a:t>sea</a:t>
            </a:r>
            <a:r>
              <a:rPr lang="de-DE" dirty="0"/>
              <a:t> </a:t>
            </a:r>
            <a:r>
              <a:rPr lang="de-DE" dirty="0" err="1"/>
              <a:t>surface</a:t>
            </a:r>
            <a:r>
              <a:rPr lang="de-DE" dirty="0"/>
              <a:t> </a:t>
            </a:r>
            <a:r>
              <a:rPr lang="de-DE" dirty="0" err="1"/>
              <a:t>temperature</a:t>
            </a:r>
            <a:r>
              <a:rPr lang="de-DE" dirty="0"/>
              <a:t> </a:t>
            </a:r>
            <a:r>
              <a:rPr lang="de-DE" dirty="0" err="1"/>
              <a:t>trends</a:t>
            </a:r>
            <a:endParaRPr lang="de-DE" dirty="0"/>
          </a:p>
        </p:txBody>
      </p:sp>
      <p:pic>
        <p:nvPicPr>
          <p:cNvPr id="36" name="Bild 35"/>
          <p:cNvPicPr>
            <a:picLocks noChangeAspect="1"/>
          </p:cNvPicPr>
          <p:nvPr/>
        </p:nvPicPr>
        <p:blipFill rotWithShape="1">
          <a:blip r:embed="rId4"/>
          <a:srcRect l="15758" t="53129" r="71329" b="29779"/>
          <a:stretch/>
        </p:blipFill>
        <p:spPr>
          <a:xfrm>
            <a:off x="1971069" y="1542353"/>
            <a:ext cx="698864" cy="699386"/>
          </a:xfrm>
          <a:prstGeom prst="rect">
            <a:avLst/>
          </a:prstGeom>
        </p:spPr>
      </p:pic>
      <p:sp>
        <p:nvSpPr>
          <p:cNvPr id="37" name="Rechteck 36"/>
          <p:cNvSpPr/>
          <p:nvPr/>
        </p:nvSpPr>
        <p:spPr>
          <a:xfrm>
            <a:off x="9022354" y="5063801"/>
            <a:ext cx="1553764" cy="6605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/>
          <p:cNvSpPr/>
          <p:nvPr/>
        </p:nvSpPr>
        <p:spPr>
          <a:xfrm>
            <a:off x="8308214" y="6415235"/>
            <a:ext cx="2267905" cy="2539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GB" sz="105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Lohmann et al., 2013 </a:t>
            </a:r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9800899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Rot="1" noChangeArrowheads="1"/>
          </p:cNvSpPr>
          <p:nvPr/>
        </p:nvSpPr>
        <p:spPr>
          <a:xfrm>
            <a:off x="2217900" y="369148"/>
            <a:ext cx="7661873" cy="464986"/>
          </a:xfrm>
          <a:prstGeom prst="rect">
            <a:avLst/>
          </a:prstGeom>
        </p:spPr>
        <p:txBody>
          <a:bodyPr lIns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400" dirty="0">
                <a:latin typeface="Arial" charset="0"/>
              </a:rPr>
              <a:t>Marine temperature trends of the last 6000 years</a:t>
            </a:r>
          </a:p>
        </p:txBody>
      </p:sp>
      <p:pic>
        <p:nvPicPr>
          <p:cNvPr id="5" name="Picture 20" descr="SST_Alk_6k_annual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31"/>
          <a:stretch/>
        </p:blipFill>
        <p:spPr>
          <a:xfrm>
            <a:off x="1726516" y="2200588"/>
            <a:ext cx="5790622" cy="3523337"/>
          </a:xfrm>
        </p:spPr>
      </p:pic>
      <p:sp>
        <p:nvSpPr>
          <p:cNvPr id="6" name="Rechteck 5"/>
          <p:cNvSpPr/>
          <p:nvPr/>
        </p:nvSpPr>
        <p:spPr>
          <a:xfrm>
            <a:off x="1942901" y="5696947"/>
            <a:ext cx="5637758" cy="2488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/>
          <p:cNvSpPr/>
          <p:nvPr/>
        </p:nvSpPr>
        <p:spPr>
          <a:xfrm flipH="1" flipV="1">
            <a:off x="1729107" y="2147475"/>
            <a:ext cx="306576" cy="34478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hteck 28"/>
          <p:cNvSpPr/>
          <p:nvPr/>
        </p:nvSpPr>
        <p:spPr>
          <a:xfrm>
            <a:off x="1692228" y="5264582"/>
            <a:ext cx="5268501" cy="6605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4" name="Bild 33"/>
          <p:cNvPicPr>
            <a:picLocks noChangeAspect="1"/>
          </p:cNvPicPr>
          <p:nvPr/>
        </p:nvPicPr>
        <p:blipFill rotWithShape="1">
          <a:blip r:embed="rId4"/>
          <a:srcRect l="15552" t="22395" r="78763" b="68580"/>
          <a:stretch/>
        </p:blipFill>
        <p:spPr>
          <a:xfrm>
            <a:off x="2142260" y="5443645"/>
            <a:ext cx="422170" cy="506604"/>
          </a:xfrm>
          <a:prstGeom prst="rect">
            <a:avLst/>
          </a:prstGeom>
        </p:spPr>
      </p:pic>
      <p:sp>
        <p:nvSpPr>
          <p:cNvPr id="2" name="Textfeld 1"/>
          <p:cNvSpPr txBox="1"/>
          <p:nvPr/>
        </p:nvSpPr>
        <p:spPr>
          <a:xfrm>
            <a:off x="2821032" y="5568390"/>
            <a:ext cx="3877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Alkenone-based</a:t>
            </a:r>
            <a:r>
              <a:rPr lang="de-DE" dirty="0"/>
              <a:t> </a:t>
            </a:r>
            <a:r>
              <a:rPr lang="de-DE" dirty="0" err="1"/>
              <a:t>temperature</a:t>
            </a:r>
            <a:r>
              <a:rPr lang="de-DE" dirty="0"/>
              <a:t> </a:t>
            </a:r>
            <a:r>
              <a:rPr lang="de-DE" dirty="0" err="1"/>
              <a:t>trends</a:t>
            </a:r>
            <a:endParaRPr lang="de-DE" dirty="0"/>
          </a:p>
        </p:txBody>
      </p:sp>
      <p:sp>
        <p:nvSpPr>
          <p:cNvPr id="35" name="Textfeld 34"/>
          <p:cNvSpPr txBox="1"/>
          <p:nvPr/>
        </p:nvSpPr>
        <p:spPr>
          <a:xfrm>
            <a:off x="2767075" y="1731678"/>
            <a:ext cx="43948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Annual </a:t>
            </a:r>
            <a:r>
              <a:rPr lang="de-DE" dirty="0" err="1"/>
              <a:t>mean</a:t>
            </a:r>
            <a:r>
              <a:rPr lang="de-DE" dirty="0"/>
              <a:t> </a:t>
            </a:r>
            <a:r>
              <a:rPr lang="de-DE" dirty="0" err="1"/>
              <a:t>sea</a:t>
            </a:r>
            <a:r>
              <a:rPr lang="de-DE" dirty="0"/>
              <a:t> </a:t>
            </a:r>
            <a:r>
              <a:rPr lang="de-DE" dirty="0" err="1"/>
              <a:t>surface</a:t>
            </a:r>
            <a:r>
              <a:rPr lang="de-DE" dirty="0"/>
              <a:t> </a:t>
            </a:r>
            <a:r>
              <a:rPr lang="de-DE" dirty="0" err="1"/>
              <a:t>temperature</a:t>
            </a:r>
            <a:r>
              <a:rPr lang="de-DE" dirty="0"/>
              <a:t> </a:t>
            </a:r>
            <a:r>
              <a:rPr lang="de-DE" dirty="0" err="1"/>
              <a:t>trends</a:t>
            </a:r>
            <a:endParaRPr lang="de-DE" dirty="0"/>
          </a:p>
        </p:txBody>
      </p:sp>
      <p:pic>
        <p:nvPicPr>
          <p:cNvPr id="36" name="Bild 35"/>
          <p:cNvPicPr>
            <a:picLocks noChangeAspect="1"/>
          </p:cNvPicPr>
          <p:nvPr/>
        </p:nvPicPr>
        <p:blipFill rotWithShape="1">
          <a:blip r:embed="rId4"/>
          <a:srcRect l="15758" t="53129" r="71329" b="29779"/>
          <a:stretch/>
        </p:blipFill>
        <p:spPr>
          <a:xfrm>
            <a:off x="1971069" y="1542353"/>
            <a:ext cx="698864" cy="699386"/>
          </a:xfrm>
          <a:prstGeom prst="rect">
            <a:avLst/>
          </a:prstGeom>
        </p:spPr>
      </p:pic>
      <p:sp>
        <p:nvSpPr>
          <p:cNvPr id="37" name="Rechteck 36"/>
          <p:cNvSpPr/>
          <p:nvPr/>
        </p:nvSpPr>
        <p:spPr>
          <a:xfrm>
            <a:off x="9022354" y="5063801"/>
            <a:ext cx="1553764" cy="6605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8" name="Picture 4" descr="scatterplot_lev1_Alk_6k_annual_seas_rang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5" b="8540"/>
          <a:stretch/>
        </p:blipFill>
        <p:spPr bwMode="auto">
          <a:xfrm>
            <a:off x="7639625" y="1970846"/>
            <a:ext cx="3116346" cy="297499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Bild 38"/>
          <p:cNvPicPr>
            <a:picLocks noChangeAspect="1"/>
          </p:cNvPicPr>
          <p:nvPr/>
        </p:nvPicPr>
        <p:blipFill rotWithShape="1">
          <a:blip r:embed="rId6"/>
          <a:srcRect t="20324" r="79235" b="41256"/>
          <a:stretch/>
        </p:blipFill>
        <p:spPr>
          <a:xfrm>
            <a:off x="9716760" y="5036024"/>
            <a:ext cx="601749" cy="309592"/>
          </a:xfrm>
          <a:prstGeom prst="rect">
            <a:avLst/>
          </a:prstGeom>
        </p:spPr>
      </p:pic>
      <p:pic>
        <p:nvPicPr>
          <p:cNvPr id="40" name="Bild 39"/>
          <p:cNvPicPr>
            <a:picLocks noChangeAspect="1"/>
          </p:cNvPicPr>
          <p:nvPr/>
        </p:nvPicPr>
        <p:blipFill rotWithShape="1">
          <a:blip r:embed="rId6"/>
          <a:srcRect t="20324" r="79235" b="41256"/>
          <a:stretch/>
        </p:blipFill>
        <p:spPr>
          <a:xfrm>
            <a:off x="7904672" y="1873157"/>
            <a:ext cx="501359" cy="309592"/>
          </a:xfrm>
          <a:prstGeom prst="rect">
            <a:avLst/>
          </a:prstGeom>
        </p:spPr>
      </p:pic>
      <p:pic>
        <p:nvPicPr>
          <p:cNvPr id="41" name="Bild 40"/>
          <p:cNvPicPr>
            <a:picLocks noChangeAspect="1"/>
          </p:cNvPicPr>
          <p:nvPr/>
        </p:nvPicPr>
        <p:blipFill rotWithShape="1">
          <a:blip r:embed="rId4"/>
          <a:srcRect l="15758" t="53129" r="71329" b="29779"/>
          <a:stretch/>
        </p:blipFill>
        <p:spPr>
          <a:xfrm>
            <a:off x="7492857" y="1579610"/>
            <a:ext cx="582272" cy="699386"/>
          </a:xfrm>
          <a:prstGeom prst="rect">
            <a:avLst/>
          </a:prstGeom>
        </p:spPr>
      </p:pic>
      <p:pic>
        <p:nvPicPr>
          <p:cNvPr id="50" name="Bild 49"/>
          <p:cNvPicPr>
            <a:picLocks noChangeAspect="1"/>
          </p:cNvPicPr>
          <p:nvPr/>
        </p:nvPicPr>
        <p:blipFill rotWithShape="1">
          <a:blip r:embed="rId4"/>
          <a:srcRect l="15552" t="22395" r="78763" b="68580"/>
          <a:stretch/>
        </p:blipFill>
        <p:spPr>
          <a:xfrm>
            <a:off x="9457602" y="4937468"/>
            <a:ext cx="422170" cy="506604"/>
          </a:xfrm>
          <a:prstGeom prst="rect">
            <a:avLst/>
          </a:prstGeom>
        </p:spPr>
      </p:pic>
      <p:sp>
        <p:nvSpPr>
          <p:cNvPr id="33" name="Rechteck 32"/>
          <p:cNvSpPr/>
          <p:nvPr/>
        </p:nvSpPr>
        <p:spPr>
          <a:xfrm>
            <a:off x="8308214" y="6415235"/>
            <a:ext cx="2267905" cy="2539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GB" sz="105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Lohmann et al., 2013 </a:t>
            </a:r>
            <a:endParaRPr lang="en-GB" sz="1050" dirty="0"/>
          </a:p>
        </p:txBody>
      </p:sp>
      <p:sp>
        <p:nvSpPr>
          <p:cNvPr id="23" name="Textfeld 22"/>
          <p:cNvSpPr txBox="1"/>
          <p:nvPr/>
        </p:nvSpPr>
        <p:spPr>
          <a:xfrm>
            <a:off x="8002218" y="2456257"/>
            <a:ext cx="166646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0070C0"/>
                </a:solidFill>
              </a:rPr>
              <a:t>Response </a:t>
            </a:r>
            <a:r>
              <a:rPr lang="de-DE" b="1" dirty="0" err="1">
                <a:solidFill>
                  <a:srgbClr val="0070C0"/>
                </a:solidFill>
              </a:rPr>
              <a:t>too</a:t>
            </a:r>
            <a:r>
              <a:rPr lang="de-DE" b="1" dirty="0">
                <a:solidFill>
                  <a:srgbClr val="0070C0"/>
                </a:solidFill>
              </a:rPr>
              <a:t> </a:t>
            </a:r>
            <a:r>
              <a:rPr lang="de-DE" b="1" dirty="0" err="1">
                <a:solidFill>
                  <a:srgbClr val="0070C0"/>
                </a:solidFill>
              </a:rPr>
              <a:t>low</a:t>
            </a:r>
            <a:r>
              <a:rPr lang="de-DE" b="1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049522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2972177" y="255973"/>
            <a:ext cx="6247646" cy="464986"/>
          </a:xfrm>
          <a:prstGeom prst="rect">
            <a:avLst/>
          </a:prstGeom>
        </p:spPr>
        <p:txBody>
          <a:bodyPr lIns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400" dirty="0">
                <a:latin typeface="Arial" charset="0"/>
              </a:rPr>
              <a:t>Marine temperature variability                 </a:t>
            </a:r>
            <a:br>
              <a:rPr lang="en-US" sz="2400" dirty="0">
                <a:latin typeface="Arial" charset="0"/>
              </a:rPr>
            </a:br>
            <a:br>
              <a:rPr lang="en-US" sz="1500" dirty="0">
                <a:latin typeface="Arial" charset="0"/>
              </a:rPr>
            </a:br>
            <a:endParaRPr lang="de-DE" sz="1500" dirty="0"/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1845714" y="1641935"/>
            <a:ext cx="6453658" cy="393518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1717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9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350" b="1" dirty="0">
                <a:solidFill>
                  <a:srgbClr val="00589C"/>
                </a:solidFill>
              </a:rPr>
              <a:t>				</a:t>
            </a:r>
          </a:p>
          <a:p>
            <a:pPr marL="0" indent="0">
              <a:spcBef>
                <a:spcPts val="0"/>
              </a:spcBef>
              <a:buNone/>
            </a:pPr>
            <a:endParaRPr lang="en-GB" sz="15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1734677" y="4583872"/>
            <a:ext cx="2812775" cy="31978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2078524" y="3372333"/>
            <a:ext cx="295346" cy="34310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" name="Bild 8"/>
          <p:cNvPicPr>
            <a:picLocks noChangeAspect="1"/>
          </p:cNvPicPr>
          <p:nvPr/>
        </p:nvPicPr>
        <p:blipFill rotWithShape="1">
          <a:blip r:embed="rId3"/>
          <a:srcRect t="18187" b="5581"/>
          <a:stretch/>
        </p:blipFill>
        <p:spPr>
          <a:xfrm>
            <a:off x="2226198" y="1888717"/>
            <a:ext cx="5412141" cy="3119330"/>
          </a:xfrm>
          <a:prstGeom prst="rect">
            <a:avLst/>
          </a:prstGeom>
        </p:spPr>
      </p:pic>
      <p:sp>
        <p:nvSpPr>
          <p:cNvPr id="10" name="Rechteck 9"/>
          <p:cNvSpPr/>
          <p:nvPr/>
        </p:nvSpPr>
        <p:spPr>
          <a:xfrm>
            <a:off x="1848977" y="4698172"/>
            <a:ext cx="2812775" cy="31978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itel 1"/>
          <p:cNvSpPr txBox="1">
            <a:spLocks/>
          </p:cNvSpPr>
          <p:nvPr/>
        </p:nvSpPr>
        <p:spPr>
          <a:xfrm>
            <a:off x="3552446" y="782998"/>
            <a:ext cx="3559629" cy="464986"/>
          </a:xfrm>
          <a:prstGeom prst="rect">
            <a:avLst/>
          </a:prstGeom>
        </p:spPr>
        <p:txBody>
          <a:bodyPr anchor="t"/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1500" dirty="0">
                <a:latin typeface="Arial" charset="0"/>
              </a:rPr>
              <a:t>(annual to millennial time scales)</a:t>
            </a:r>
            <a:br>
              <a:rPr lang="en-US" sz="1500" dirty="0">
                <a:latin typeface="Arial" charset="0"/>
              </a:rPr>
            </a:br>
            <a:endParaRPr lang="de-DE" sz="1500" dirty="0"/>
          </a:p>
        </p:txBody>
      </p:sp>
      <p:sp>
        <p:nvSpPr>
          <p:cNvPr id="12" name="Rechteck 11"/>
          <p:cNvSpPr/>
          <p:nvPr/>
        </p:nvSpPr>
        <p:spPr>
          <a:xfrm>
            <a:off x="2306766" y="1973415"/>
            <a:ext cx="269781" cy="18995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3" name="Bild 12"/>
          <p:cNvPicPr>
            <a:picLocks noChangeAspect="1"/>
          </p:cNvPicPr>
          <p:nvPr/>
        </p:nvPicPr>
        <p:blipFill rotWithShape="1">
          <a:blip r:embed="rId4"/>
          <a:srcRect r="76087"/>
          <a:stretch/>
        </p:blipFill>
        <p:spPr>
          <a:xfrm>
            <a:off x="1539666" y="2456503"/>
            <a:ext cx="833741" cy="952429"/>
          </a:xfrm>
          <a:prstGeom prst="rect">
            <a:avLst/>
          </a:prstGeom>
        </p:spPr>
      </p:pic>
      <p:sp>
        <p:nvSpPr>
          <p:cNvPr id="14" name="Textfeld 13"/>
          <p:cNvSpPr txBox="1"/>
          <p:nvPr/>
        </p:nvSpPr>
        <p:spPr>
          <a:xfrm>
            <a:off x="3011206" y="1610738"/>
            <a:ext cx="232105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b="1" dirty="0"/>
              <a:t>Power </a:t>
            </a:r>
            <a:r>
              <a:rPr lang="de-DE" b="1" dirty="0" err="1"/>
              <a:t>spectrum</a:t>
            </a:r>
            <a:endParaRPr lang="de-DE" b="1" dirty="0"/>
          </a:p>
        </p:txBody>
      </p:sp>
      <p:sp>
        <p:nvSpPr>
          <p:cNvPr id="6" name="Textfeld 5"/>
          <p:cNvSpPr txBox="1"/>
          <p:nvPr/>
        </p:nvSpPr>
        <p:spPr>
          <a:xfrm>
            <a:off x="7744218" y="6463528"/>
            <a:ext cx="295121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err="1"/>
              <a:t>Laepple</a:t>
            </a:r>
            <a:r>
              <a:rPr lang="de-DE" sz="1200" dirty="0"/>
              <a:t> </a:t>
            </a:r>
            <a:r>
              <a:rPr lang="de-DE" sz="1200" dirty="0" err="1"/>
              <a:t>and</a:t>
            </a:r>
            <a:r>
              <a:rPr lang="de-DE" sz="1200" dirty="0"/>
              <a:t> </a:t>
            </a:r>
            <a:r>
              <a:rPr lang="de-DE" sz="1200" dirty="0" err="1"/>
              <a:t>Huybers</a:t>
            </a:r>
            <a:r>
              <a:rPr lang="de-DE" sz="1200" dirty="0"/>
              <a:t>, 2014; GRL, PNAS</a:t>
            </a:r>
          </a:p>
        </p:txBody>
      </p:sp>
      <p:sp>
        <p:nvSpPr>
          <p:cNvPr id="17" name="Rechteck 16"/>
          <p:cNvSpPr/>
          <p:nvPr/>
        </p:nvSpPr>
        <p:spPr>
          <a:xfrm>
            <a:off x="2306767" y="5070087"/>
            <a:ext cx="6264791" cy="32316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en-GB" sz="1500" b="1" dirty="0">
                <a:solidFill>
                  <a:srgbClr val="FF0000"/>
                </a:solidFill>
              </a:rPr>
              <a:t>Current climate models seem to underestimate long-term variability</a:t>
            </a:r>
          </a:p>
        </p:txBody>
      </p:sp>
    </p:spTree>
    <p:extLst>
      <p:ext uri="{BB962C8B-B14F-4D97-AF65-F5344CB8AC3E}">
        <p14:creationId xmlns:p14="http://schemas.microsoft.com/office/powerpoint/2010/main" val="1025718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FF5BE057-0EF2-41C4-82AE-370607323800}"/>
              </a:ext>
            </a:extLst>
          </p:cNvPr>
          <p:cNvGrpSpPr/>
          <p:nvPr/>
        </p:nvGrpSpPr>
        <p:grpSpPr>
          <a:xfrm>
            <a:off x="1721515" y="1376772"/>
            <a:ext cx="6840413" cy="4689812"/>
            <a:chOff x="263352" y="692696"/>
            <a:chExt cx="9120550" cy="6253083"/>
          </a:xfrm>
        </p:grpSpPr>
        <p:pic>
          <p:nvPicPr>
            <p:cNvPr id="6" name="Grafik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352" y="692696"/>
              <a:ext cx="8223538" cy="6165304"/>
            </a:xfrm>
            <a:prstGeom prst="rect">
              <a:avLst/>
            </a:prstGeom>
          </p:spPr>
        </p:pic>
        <p:grpSp>
          <p:nvGrpSpPr>
            <p:cNvPr id="3" name="Gruppieren 2"/>
            <p:cNvGrpSpPr/>
            <p:nvPr/>
          </p:nvGrpSpPr>
          <p:grpSpPr>
            <a:xfrm>
              <a:off x="1291465" y="3353225"/>
              <a:ext cx="8092437" cy="867863"/>
              <a:chOff x="1322388" y="3284984"/>
              <a:chExt cx="8092437" cy="867863"/>
            </a:xfrm>
          </p:grpSpPr>
          <p:sp>
            <p:nvSpPr>
              <p:cNvPr id="12" name="Line 6"/>
              <p:cNvSpPr>
                <a:spLocks noChangeShapeType="1"/>
              </p:cNvSpPr>
              <p:nvPr/>
            </p:nvSpPr>
            <p:spPr bwMode="auto">
              <a:xfrm flipV="1">
                <a:off x="1322388" y="3780107"/>
                <a:ext cx="6634162" cy="127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685800" eaLnBrk="0" hangingPunct="0">
                  <a:defRPr/>
                </a:pPr>
                <a:endParaRPr lang="de-DE" sz="1350">
                  <a:solidFill>
                    <a:prstClr val="black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9" name="Grafik 8"/>
              <p:cNvPicPr>
                <a:picLocks noChangeAspect="1"/>
              </p:cNvPicPr>
              <p:nvPr/>
            </p:nvPicPr>
            <p:blipFill rotWithShape="1">
              <a:blip r:embed="rId4"/>
              <a:srcRect t="53779" r="75495" b="-4080"/>
              <a:stretch/>
            </p:blipFill>
            <p:spPr>
              <a:xfrm>
                <a:off x="7788297" y="3284984"/>
                <a:ext cx="519899" cy="867863"/>
              </a:xfrm>
              <a:prstGeom prst="rect">
                <a:avLst/>
              </a:prstGeom>
            </p:spPr>
          </p:pic>
          <p:sp>
            <p:nvSpPr>
              <p:cNvPr id="10" name="Textfeld 9"/>
              <p:cNvSpPr txBox="1"/>
              <p:nvPr/>
            </p:nvSpPr>
            <p:spPr>
              <a:xfrm>
                <a:off x="8143024" y="3522493"/>
                <a:ext cx="127180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685800">
                  <a:defRPr/>
                </a:pPr>
                <a:r>
                  <a:rPr lang="en-US" sz="1200" b="1" dirty="0" err="1">
                    <a:solidFill>
                      <a:prstClr val="black"/>
                    </a:solidFill>
                    <a:latin typeface="Calibri"/>
                    <a:cs typeface="Arial" panose="020B0604020202020204" pitchFamily="34" charset="0"/>
                  </a:rPr>
                  <a:t>Interglacials</a:t>
                </a:r>
                <a:endParaRPr lang="en-US" sz="1200" b="1" dirty="0">
                  <a:solidFill>
                    <a:prstClr val="black"/>
                  </a:solidFill>
                  <a:latin typeface="Calibri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" name="Gruppieren 1"/>
            <p:cNvGrpSpPr/>
            <p:nvPr/>
          </p:nvGrpSpPr>
          <p:grpSpPr>
            <a:xfrm>
              <a:off x="1291465" y="5224644"/>
              <a:ext cx="7743110" cy="863550"/>
              <a:chOff x="1322388" y="5224644"/>
              <a:chExt cx="7743110" cy="863550"/>
            </a:xfrm>
          </p:grpSpPr>
          <p:sp>
            <p:nvSpPr>
              <p:cNvPr id="59398" name="Line 6"/>
              <p:cNvSpPr>
                <a:spLocks noChangeShapeType="1"/>
              </p:cNvSpPr>
              <p:nvPr/>
            </p:nvSpPr>
            <p:spPr bwMode="auto">
              <a:xfrm>
                <a:off x="1322388" y="5661025"/>
                <a:ext cx="663416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685800" eaLnBrk="0" hangingPunct="0">
                  <a:defRPr/>
                </a:pPr>
                <a:endParaRPr lang="de-DE" sz="1350">
                  <a:solidFill>
                    <a:prstClr val="black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3" name="Grafik 12"/>
              <p:cNvPicPr>
                <a:picLocks noChangeAspect="1"/>
              </p:cNvPicPr>
              <p:nvPr/>
            </p:nvPicPr>
            <p:blipFill rotWithShape="1">
              <a:blip r:embed="rId4"/>
              <a:srcRect t="1" r="72138" b="49948"/>
              <a:stretch/>
            </p:blipFill>
            <p:spPr>
              <a:xfrm>
                <a:off x="7812360" y="5224644"/>
                <a:ext cx="591102" cy="863550"/>
              </a:xfrm>
              <a:prstGeom prst="rect">
                <a:avLst/>
              </a:prstGeom>
            </p:spPr>
          </p:pic>
          <p:sp>
            <p:nvSpPr>
              <p:cNvPr id="14" name="Textfeld 13"/>
              <p:cNvSpPr txBox="1"/>
              <p:nvPr/>
            </p:nvSpPr>
            <p:spPr>
              <a:xfrm>
                <a:off x="8148238" y="5453678"/>
                <a:ext cx="9172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685800">
                  <a:defRPr/>
                </a:pPr>
                <a:r>
                  <a:rPr lang="en-US" sz="1200" b="1" dirty="0">
                    <a:solidFill>
                      <a:prstClr val="black"/>
                    </a:solidFill>
                    <a:latin typeface="Calibri"/>
                    <a:cs typeface="Arial" panose="020B0604020202020204" pitchFamily="34" charset="0"/>
                  </a:rPr>
                  <a:t>Ice ages</a:t>
                </a:r>
              </a:p>
            </p:txBody>
          </p:sp>
        </p:grpSp>
        <p:sp>
          <p:nvSpPr>
            <p:cNvPr id="69636" name="Text Box 4"/>
            <p:cNvSpPr txBox="1">
              <a:spLocks noChangeArrowheads="1"/>
            </p:cNvSpPr>
            <p:nvPr/>
          </p:nvSpPr>
          <p:spPr bwMode="auto">
            <a:xfrm>
              <a:off x="2135560" y="6453336"/>
              <a:ext cx="246308" cy="4924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685800">
                <a:spcBef>
                  <a:spcPct val="0"/>
                </a:spcBef>
                <a:buNone/>
                <a:defRPr/>
              </a:pPr>
              <a:endParaRPr lang="en-GB" altLang="de-DE" sz="1800" b="1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endParaRPr>
            </a:p>
          </p:txBody>
        </p:sp>
      </p:grpSp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1937540" y="935483"/>
            <a:ext cx="8730461" cy="40395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>
              <a:spcBef>
                <a:spcPct val="0"/>
              </a:spcBef>
              <a:buNone/>
              <a:defRPr/>
            </a:pPr>
            <a:endParaRPr lang="en-GB" altLang="de-DE" sz="2025" b="1" dirty="0">
              <a:solidFill>
                <a:srgbClr val="3333FF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grpSp>
        <p:nvGrpSpPr>
          <p:cNvPr id="15" name="Gruppieren 14"/>
          <p:cNvGrpSpPr/>
          <p:nvPr/>
        </p:nvGrpSpPr>
        <p:grpSpPr>
          <a:xfrm>
            <a:off x="1741439" y="1619489"/>
            <a:ext cx="5724630" cy="461665"/>
            <a:chOff x="375387" y="908720"/>
            <a:chExt cx="7583100" cy="615553"/>
          </a:xfrm>
        </p:grpSpPr>
        <p:sp>
          <p:nvSpPr>
            <p:cNvPr id="16" name="Line 8"/>
            <p:cNvSpPr>
              <a:spLocks noChangeShapeType="1"/>
            </p:cNvSpPr>
            <p:nvPr/>
          </p:nvSpPr>
          <p:spPr bwMode="auto">
            <a:xfrm>
              <a:off x="1324325" y="1196752"/>
              <a:ext cx="6634162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>
                <a:defRPr/>
              </a:pPr>
              <a:endParaRPr lang="en-US" sz="1350">
                <a:solidFill>
                  <a:prstClr val="black"/>
                </a:solidFill>
                <a:latin typeface="Calibri"/>
                <a:cs typeface="Arial" panose="020B0604020202020204" pitchFamily="34" charset="0"/>
              </a:endParaRPr>
            </a:p>
          </p:txBody>
        </p:sp>
        <p:sp>
          <p:nvSpPr>
            <p:cNvPr id="18" name="Text Box 9"/>
            <p:cNvSpPr txBox="1">
              <a:spLocks noChangeArrowheads="1"/>
            </p:cNvSpPr>
            <p:nvPr/>
          </p:nvSpPr>
          <p:spPr bwMode="auto">
            <a:xfrm>
              <a:off x="375387" y="908720"/>
              <a:ext cx="862529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685800">
                <a:spcBef>
                  <a:spcPct val="0"/>
                </a:spcBef>
                <a:buNone/>
                <a:defRPr/>
              </a:pPr>
              <a:r>
                <a:rPr lang="en-GB" altLang="de-DE" sz="2400" b="1" dirty="0">
                  <a:solidFill>
                    <a:srgbClr val="FF0000"/>
                  </a:solidFill>
                  <a:latin typeface="Calibri"/>
                  <a:cs typeface="Arial" panose="020B0604020202020204" pitchFamily="34" charset="0"/>
                </a:rPr>
                <a:t>430</a:t>
              </a:r>
            </a:p>
          </p:txBody>
        </p:sp>
      </p:grpSp>
      <p:sp>
        <p:nvSpPr>
          <p:cNvPr id="4" name="Textfeld 3">
            <a:extLst>
              <a:ext uri="{FF2B5EF4-FFF2-40B4-BE49-F238E27FC236}">
                <a16:creationId xmlns:a16="http://schemas.microsoft.com/office/drawing/2014/main" id="{A4A442E4-17FB-E23D-CF3B-EF9A83B6AC9A}"/>
              </a:ext>
            </a:extLst>
          </p:cNvPr>
          <p:cNvSpPr txBox="1"/>
          <p:nvPr/>
        </p:nvSpPr>
        <p:spPr>
          <a:xfrm>
            <a:off x="3488164" y="1232081"/>
            <a:ext cx="298449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2400" b="1" dirty="0" err="1"/>
              <a:t>Atmospheric</a:t>
            </a:r>
            <a:r>
              <a:rPr lang="de-DE" sz="2400" b="1" dirty="0"/>
              <a:t> CO</a:t>
            </a:r>
            <a:r>
              <a:rPr lang="de-DE" sz="2400" b="1" baseline="-250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451338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3B11BC9F-0684-4642-B251-BA3B75E5EC7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438400" y="381001"/>
            <a:ext cx="7772400" cy="1470025"/>
          </a:xfrm>
          <a:solidFill>
            <a:srgbClr val="F1FEA0"/>
          </a:solidFill>
        </p:spPr>
        <p:txBody>
          <a:bodyPr anchor="ctr"/>
          <a:lstStyle/>
          <a:p>
            <a:r>
              <a:rPr lang="de-DE" altLang="de-DE" sz="4400"/>
              <a:t>Brownian Motion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14D0210B-EF76-7D4B-B48B-C20A1CE50C5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905000" y="5029200"/>
            <a:ext cx="8458200" cy="1371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de-DE" altLang="de-DE" sz="2800" dirty="0"/>
              <a:t>Einstein, </a:t>
            </a:r>
            <a:r>
              <a:rPr lang="de-DE" altLang="de-DE" sz="2800" dirty="0" err="1"/>
              <a:t>Orstein</a:t>
            </a:r>
            <a:r>
              <a:rPr lang="de-DE" altLang="de-DE" sz="2800" dirty="0"/>
              <a:t>, </a:t>
            </a:r>
            <a:r>
              <a:rPr lang="de-DE" altLang="de-DE" sz="2800" dirty="0" err="1"/>
              <a:t>Uhlenbeck</a:t>
            </a:r>
            <a:r>
              <a:rPr lang="de-DE" altLang="de-DE" sz="2800" dirty="0"/>
              <a:t>, Wiener, Fokker, Planck et al.</a:t>
            </a:r>
          </a:p>
          <a:p>
            <a:pPr>
              <a:lnSpc>
                <a:spcPct val="90000"/>
              </a:lnSpc>
            </a:pPr>
            <a:r>
              <a:rPr lang="de-DE" altLang="de-DE" sz="2800" dirty="0"/>
              <a:t>dx/</a:t>
            </a:r>
            <a:r>
              <a:rPr lang="de-DE" altLang="de-DE" sz="2800" dirty="0" err="1"/>
              <a:t>dt</a:t>
            </a:r>
            <a:r>
              <a:rPr lang="de-DE" altLang="de-DE" sz="2800" dirty="0"/>
              <a:t> = f(x) + </a:t>
            </a:r>
            <a:r>
              <a:rPr lang="de-DE" altLang="de-DE" sz="2800" dirty="0" err="1"/>
              <a:t>g</a:t>
            </a:r>
            <a:r>
              <a:rPr lang="de-DE" altLang="de-DE" sz="2800" dirty="0"/>
              <a:t>(x) </a:t>
            </a:r>
            <a:r>
              <a:rPr lang="de-DE" altLang="de-DE" sz="2800" dirty="0" err="1"/>
              <a:t>dw</a:t>
            </a:r>
            <a:r>
              <a:rPr lang="de-DE" altLang="de-DE" sz="2800" dirty="0"/>
              <a:t>/</a:t>
            </a:r>
            <a:r>
              <a:rPr lang="de-DE" altLang="de-DE" sz="2800" dirty="0" err="1"/>
              <a:t>dt</a:t>
            </a:r>
            <a:endParaRPr lang="de-DE" altLang="de-DE" sz="2800" dirty="0"/>
          </a:p>
        </p:txBody>
      </p:sp>
      <p:pic>
        <p:nvPicPr>
          <p:cNvPr id="15364" name="Picture 4">
            <a:extLst>
              <a:ext uri="{FF2B5EF4-FFF2-40B4-BE49-F238E27FC236}">
                <a16:creationId xmlns:a16="http://schemas.microsoft.com/office/drawing/2014/main" id="{5ADD6153-48DE-F844-A68A-0CC20E192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438401"/>
            <a:ext cx="2895600" cy="214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5">
            <a:extLst>
              <a:ext uri="{FF2B5EF4-FFF2-40B4-BE49-F238E27FC236}">
                <a16:creationId xmlns:a16="http://schemas.microsoft.com/office/drawing/2014/main" id="{9322DDE3-65EB-CD46-82BF-7EF1B96678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551" y="2057400"/>
            <a:ext cx="2506663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dirty="0"/>
              <a:t>     Granular </a:t>
            </a:r>
            <a:r>
              <a:rPr lang="de-DE" dirty="0" err="1"/>
              <a:t>structure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nature</a:t>
            </a:r>
            <a:br>
              <a:rPr lang="de-DE" dirty="0"/>
            </a:b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981200" y="983904"/>
            <a:ext cx="8229600" cy="1084634"/>
          </a:xfrm>
        </p:spPr>
        <p:txBody>
          <a:bodyPr/>
          <a:lstStyle/>
          <a:p>
            <a:pPr marL="0" indent="0">
              <a:buNone/>
            </a:pPr>
            <a:r>
              <a:rPr lang="de-DE" dirty="0" err="1"/>
              <a:t>Brownian</a:t>
            </a:r>
            <a:r>
              <a:rPr lang="de-DE" dirty="0"/>
              <a:t> Motion: </a:t>
            </a:r>
            <a:r>
              <a:rPr lang="de-DE" dirty="0" err="1"/>
              <a:t>visible</a:t>
            </a:r>
            <a:r>
              <a:rPr lang="de-DE" dirty="0"/>
              <a:t> </a:t>
            </a:r>
            <a:r>
              <a:rPr lang="de-DE" dirty="0" err="1"/>
              <a:t>under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Mikroscope</a:t>
            </a:r>
            <a:r>
              <a:rPr lang="de-DE" dirty="0"/>
              <a:t>: Motion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particles</a:t>
            </a:r>
            <a:endParaRPr lang="de-DE" dirty="0"/>
          </a:p>
        </p:txBody>
      </p:sp>
      <p:pic>
        <p:nvPicPr>
          <p:cNvPr id="5" name="Bild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6110" y="2923381"/>
            <a:ext cx="2540000" cy="1879600"/>
          </a:xfrm>
          <a:prstGeom prst="rect">
            <a:avLst/>
          </a:prstGeom>
        </p:spPr>
      </p:pic>
      <p:pic>
        <p:nvPicPr>
          <p:cNvPr id="6" name="Bild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1020" y="2889553"/>
            <a:ext cx="3175000" cy="1739900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2613498" y="5428034"/>
            <a:ext cx="57587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pulses</a:t>
            </a:r>
            <a:r>
              <a:rPr lang="de-DE" dirty="0"/>
              <a:t>, </a:t>
            </a:r>
            <a:r>
              <a:rPr lang="de-DE" dirty="0" err="1"/>
              <a:t>irregular</a:t>
            </a:r>
            <a:endParaRPr lang="de-DE" dirty="0"/>
          </a:p>
          <a:p>
            <a:r>
              <a:rPr lang="de-DE" dirty="0"/>
              <a:t>Living?</a:t>
            </a:r>
          </a:p>
          <a:p>
            <a:r>
              <a:rPr lang="de-DE" dirty="0"/>
              <a:t>Pulses </a:t>
            </a:r>
            <a:r>
              <a:rPr lang="de-DE" dirty="0" err="1"/>
              <a:t>from</a:t>
            </a:r>
            <a:r>
              <a:rPr lang="de-DE" dirty="0"/>
              <a:t> all </a:t>
            </a:r>
            <a:r>
              <a:rPr lang="de-DE" dirty="0" err="1"/>
              <a:t>directions</a:t>
            </a:r>
            <a:r>
              <a:rPr lang="de-DE" dirty="0"/>
              <a:t>, </a:t>
            </a:r>
            <a:r>
              <a:rPr lang="de-DE" dirty="0" err="1"/>
              <a:t>random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777381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E76F6C19-C7C4-1543-8212-D3F5E15885D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105400" y="533401"/>
            <a:ext cx="5257800" cy="1470025"/>
          </a:xfrm>
        </p:spPr>
        <p:txBody>
          <a:bodyPr anchor="ctr"/>
          <a:lstStyle/>
          <a:p>
            <a:r>
              <a:rPr lang="de-DE" altLang="de-DE" sz="4400" b="1"/>
              <a:t>Brownian motion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0B55F246-AFA6-F349-A253-5AA659FD67A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895600" y="2590800"/>
            <a:ext cx="7315200" cy="3962400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80000"/>
              </a:lnSpc>
            </a:pPr>
            <a:r>
              <a:rPr lang="de-DE" altLang="de-DE" sz="2800"/>
              <a:t>is the random movement of particles, caused by their bombardment on all sides by bigger molecules. </a:t>
            </a:r>
          </a:p>
          <a:p>
            <a:pPr algn="l">
              <a:lnSpc>
                <a:spcPct val="80000"/>
              </a:lnSpc>
            </a:pPr>
            <a:endParaRPr lang="de-DE" altLang="de-DE" sz="2800"/>
          </a:p>
          <a:p>
            <a:pPr algn="l">
              <a:lnSpc>
                <a:spcPct val="80000"/>
              </a:lnSpc>
            </a:pPr>
            <a:r>
              <a:rPr lang="de-DE" altLang="de-DE" sz="2800"/>
              <a:t>This motion can be seen in the behavior of pollen grains placed in a glass of water</a:t>
            </a:r>
          </a:p>
          <a:p>
            <a:pPr algn="l">
              <a:lnSpc>
                <a:spcPct val="80000"/>
              </a:lnSpc>
            </a:pPr>
            <a:endParaRPr lang="de-DE" altLang="de-DE" sz="2800"/>
          </a:p>
          <a:p>
            <a:pPr algn="l">
              <a:lnSpc>
                <a:spcPct val="80000"/>
              </a:lnSpc>
            </a:pPr>
            <a:r>
              <a:rPr lang="de-DE" altLang="de-DE" sz="2800"/>
              <a:t>Because this motion often drives the interaction of time and spatial scales, it is important in several fields.</a:t>
            </a: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9BA1C67C-46AF-9549-B71B-3D5CABF898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28601"/>
            <a:ext cx="2895600" cy="214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75C2C9-B1E4-3A43-B95C-2B2E6790C2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de-DE" dirty="0" err="1"/>
              <a:t>Physics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20</a:t>
            </a:r>
            <a:r>
              <a:rPr lang="de-DE" baseline="30000" dirty="0"/>
              <a:t>th</a:t>
            </a:r>
            <a:r>
              <a:rPr lang="de-DE" dirty="0"/>
              <a:t> </a:t>
            </a:r>
            <a:r>
              <a:rPr lang="de-DE" dirty="0" err="1"/>
              <a:t>century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00861EC-5FC8-784B-A3C2-F4F1939406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8704" y="1460392"/>
            <a:ext cx="8458113" cy="3937216"/>
          </a:xfrm>
        </p:spPr>
        <p:txBody>
          <a:bodyPr/>
          <a:lstStyle/>
          <a:p>
            <a:r>
              <a:rPr lang="de-DE" dirty="0"/>
              <a:t>The matter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world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made</a:t>
            </a:r>
            <a:r>
              <a:rPr lang="de-DE" dirty="0"/>
              <a:t> </a:t>
            </a:r>
            <a:r>
              <a:rPr lang="de-DE" dirty="0" err="1"/>
              <a:t>of</a:t>
            </a:r>
            <a:endParaRPr lang="de-DE" dirty="0"/>
          </a:p>
          <a:p>
            <a:r>
              <a:rPr lang="de-DE" dirty="0" err="1"/>
              <a:t>views</a:t>
            </a:r>
            <a:r>
              <a:rPr lang="de-DE" dirty="0"/>
              <a:t>: </a:t>
            </a:r>
            <a:r>
              <a:rPr lang="de-DE" dirty="0" err="1"/>
              <a:t>Elementary</a:t>
            </a:r>
            <a:r>
              <a:rPr lang="de-DE" dirty="0"/>
              <a:t> </a:t>
            </a:r>
            <a:r>
              <a:rPr lang="de-DE" dirty="0" err="1"/>
              <a:t>particles</a:t>
            </a:r>
            <a:r>
              <a:rPr lang="de-DE" dirty="0"/>
              <a:t>, </a:t>
            </a:r>
            <a:r>
              <a:rPr lang="de-DE" dirty="0" err="1"/>
              <a:t>quantum</a:t>
            </a:r>
            <a:r>
              <a:rPr lang="de-DE" dirty="0"/>
              <a:t> </a:t>
            </a:r>
            <a:r>
              <a:rPr lang="de-DE" dirty="0" err="1"/>
              <a:t>mechanics</a:t>
            </a:r>
            <a:r>
              <a:rPr lang="de-DE" dirty="0"/>
              <a:t>, </a:t>
            </a:r>
            <a:r>
              <a:rPr lang="de-DE" dirty="0" err="1"/>
              <a:t>relativity</a:t>
            </a:r>
            <a:r>
              <a:rPr lang="de-DE" dirty="0"/>
              <a:t> </a:t>
            </a:r>
            <a:r>
              <a:rPr lang="de-DE" dirty="0" err="1"/>
              <a:t>theory</a:t>
            </a:r>
            <a:endParaRPr lang="de-DE" dirty="0"/>
          </a:p>
          <a:p>
            <a:r>
              <a:rPr lang="de-DE" dirty="0"/>
              <a:t>Limit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divisibility</a:t>
            </a:r>
            <a:r>
              <a:rPr lang="de-DE" dirty="0"/>
              <a:t> (Democritus, Aristotle): Matter </a:t>
            </a:r>
            <a:r>
              <a:rPr lang="de-DE" dirty="0" err="1"/>
              <a:t>is</a:t>
            </a:r>
            <a:r>
              <a:rPr lang="de-DE" dirty="0"/>
              <a:t> not a </a:t>
            </a:r>
            <a:r>
              <a:rPr lang="de-DE" dirty="0" err="1"/>
              <a:t>continuous</a:t>
            </a:r>
            <a:r>
              <a:rPr lang="de-DE" dirty="0"/>
              <a:t> </a:t>
            </a:r>
            <a:r>
              <a:rPr lang="de-DE" dirty="0" err="1"/>
              <a:t>whole</a:t>
            </a:r>
            <a:r>
              <a:rPr lang="de-DE" dirty="0"/>
              <a:t>: "The </a:t>
            </a:r>
            <a:r>
              <a:rPr lang="de-DE" dirty="0" err="1"/>
              <a:t>world</a:t>
            </a:r>
            <a:r>
              <a:rPr lang="de-DE" dirty="0"/>
              <a:t> </a:t>
            </a:r>
            <a:r>
              <a:rPr lang="de-DE" dirty="0" err="1"/>
              <a:t>cannot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composed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infinitely</a:t>
            </a:r>
            <a:r>
              <a:rPr lang="de-DE" dirty="0"/>
              <a:t> </a:t>
            </a:r>
            <a:r>
              <a:rPr lang="de-DE" dirty="0" err="1"/>
              <a:t>small</a:t>
            </a:r>
            <a:r>
              <a:rPr lang="de-DE" dirty="0"/>
              <a:t> </a:t>
            </a:r>
            <a:r>
              <a:rPr lang="de-DE" dirty="0" err="1"/>
              <a:t>particles</a:t>
            </a:r>
            <a:r>
              <a:rPr lang="de-DE" dirty="0"/>
              <a:t>".</a:t>
            </a:r>
          </a:p>
        </p:txBody>
      </p:sp>
    </p:spTree>
    <p:extLst>
      <p:ext uri="{BB962C8B-B14F-4D97-AF65-F5344CB8AC3E}">
        <p14:creationId xmlns:p14="http://schemas.microsoft.com/office/powerpoint/2010/main" val="18203543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90FA235E-B0B3-4740-991F-41F70724CC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204299"/>
            <a:ext cx="9144000" cy="3506042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97F40C05-AF48-964F-9050-7994CB6BB544}"/>
              </a:ext>
            </a:extLst>
          </p:cNvPr>
          <p:cNvSpPr txBox="1"/>
          <p:nvPr/>
        </p:nvSpPr>
        <p:spPr>
          <a:xfrm>
            <a:off x="2450275" y="0"/>
            <a:ext cx="76200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sz="3200" dirty="0"/>
          </a:p>
          <a:p>
            <a:r>
              <a:rPr lang="de-DE" sz="3200" dirty="0"/>
              <a:t>		</a:t>
            </a:r>
            <a:r>
              <a:rPr lang="de-DE" sz="3200" dirty="0" err="1"/>
              <a:t>Coarse</a:t>
            </a:r>
            <a:r>
              <a:rPr lang="de-DE" sz="3200" dirty="0"/>
              <a:t> </a:t>
            </a:r>
            <a:r>
              <a:rPr lang="de-DE" sz="3200" dirty="0" err="1"/>
              <a:t>graining</a:t>
            </a:r>
            <a:r>
              <a:rPr lang="de-DE" sz="3200" dirty="0"/>
              <a:t> -&gt; </a:t>
            </a:r>
            <a:r>
              <a:rPr lang="de-DE" sz="3200" dirty="0" err="1"/>
              <a:t>Stochastic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42458668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98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587" y="1417638"/>
            <a:ext cx="7494802" cy="513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eck 2"/>
          <p:cNvSpPr/>
          <p:nvPr/>
        </p:nvSpPr>
        <p:spPr>
          <a:xfrm>
            <a:off x="5687439" y="0"/>
            <a:ext cx="4980562" cy="38006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24001" y="274637"/>
            <a:ext cx="4507805" cy="1143000"/>
          </a:xfrm>
        </p:spPr>
        <p:txBody>
          <a:bodyPr/>
          <a:lstStyle/>
          <a:p>
            <a:r>
              <a:rPr lang="de-DE" sz="3600" dirty="0" err="1"/>
              <a:t>C</a:t>
            </a:r>
            <a:r>
              <a:rPr lang="de-DE" sz="3600" b="1" dirty="0" err="1"/>
              <a:t>limate</a:t>
            </a:r>
            <a:r>
              <a:rPr lang="de-DE" sz="3600" b="1" dirty="0"/>
              <a:t> </a:t>
            </a:r>
            <a:r>
              <a:rPr lang="de-DE" sz="3600" b="1" dirty="0" err="1"/>
              <a:t>variability</a:t>
            </a:r>
            <a:endParaRPr lang="de-DE" sz="3600" b="1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574587" y="1255831"/>
            <a:ext cx="1088079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>
          <a:xfrm>
            <a:off x="6240073" y="228691"/>
            <a:ext cx="5009745" cy="1240277"/>
          </a:xfrm>
        </p:spPr>
        <p:txBody>
          <a:bodyPr/>
          <a:lstStyle/>
          <a:p>
            <a:r>
              <a:rPr lang="de-DE" dirty="0" err="1"/>
              <a:t>Brownian</a:t>
            </a:r>
            <a:r>
              <a:rPr lang="de-DE" dirty="0"/>
              <a:t> </a:t>
            </a:r>
            <a:r>
              <a:rPr lang="de-DE" dirty="0" err="1"/>
              <a:t>Particle</a:t>
            </a:r>
            <a:r>
              <a:rPr lang="de-DE" dirty="0"/>
              <a:t>: </a:t>
            </a:r>
            <a:r>
              <a:rPr lang="de-DE" dirty="0" err="1"/>
              <a:t>Climate</a:t>
            </a:r>
            <a:endParaRPr lang="de-DE" dirty="0"/>
          </a:p>
          <a:p>
            <a:r>
              <a:rPr lang="de-DE" dirty="0" err="1"/>
              <a:t>Molecules</a:t>
            </a:r>
            <a:r>
              <a:rPr lang="de-DE" dirty="0"/>
              <a:t>: </a:t>
            </a:r>
            <a:r>
              <a:rPr lang="de-DE" dirty="0" err="1"/>
              <a:t>Weather</a:t>
            </a:r>
            <a:endParaRPr lang="de-DE" dirty="0"/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6476" y="1935366"/>
            <a:ext cx="2540000" cy="18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0971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Picture 3">
            <a:extLst>
              <a:ext uri="{FF2B5EF4-FFF2-40B4-BE49-F238E27FC236}">
                <a16:creationId xmlns:a16="http://schemas.microsoft.com/office/drawing/2014/main" id="{9BDDF58D-4FDD-C64F-8AF0-B88ED110223C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40338" y="0"/>
            <a:ext cx="5427662" cy="6858000"/>
          </a:xfrm>
        </p:spPr>
      </p:pic>
      <p:pic>
        <p:nvPicPr>
          <p:cNvPr id="39940" name="Picture 4">
            <a:extLst>
              <a:ext uri="{FF2B5EF4-FFF2-40B4-BE49-F238E27FC236}">
                <a16:creationId xmlns:a16="http://schemas.microsoft.com/office/drawing/2014/main" id="{3B66D14B-6A7C-B847-8F27-22E6D4B5E5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28601"/>
            <a:ext cx="2895600" cy="214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942" name="Text Box 6">
            <a:extLst>
              <a:ext uri="{FF2B5EF4-FFF2-40B4-BE49-F238E27FC236}">
                <a16:creationId xmlns:a16="http://schemas.microsoft.com/office/drawing/2014/main" id="{3F901A5F-61FB-FE48-8CE0-30DA781F7C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895600"/>
            <a:ext cx="3352800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b="1"/>
              <a:t>Following an idea of Hasselmann one can divide the climate dynamics into two parts.</a:t>
            </a:r>
            <a:r>
              <a:rPr lang="de-DE" altLang="de-DE"/>
              <a:t> These two parts are the slowly changing climate part and rapidly changing weather part. </a:t>
            </a:r>
            <a:r>
              <a:rPr lang="de-DE" altLang="de-DE" b="1"/>
              <a:t>The</a:t>
            </a:r>
            <a:r>
              <a:rPr lang="de-DE" altLang="de-DE"/>
              <a:t> weather part can be modeled by a stochastic process such as white noise </a:t>
            </a:r>
          </a:p>
        </p:txBody>
      </p:sp>
      <p:sp>
        <p:nvSpPr>
          <p:cNvPr id="39943" name="Rectangle 7">
            <a:extLst>
              <a:ext uri="{FF2B5EF4-FFF2-40B4-BE49-F238E27FC236}">
                <a16:creationId xmlns:a16="http://schemas.microsoft.com/office/drawing/2014/main" id="{F9E31448-91E0-0D40-BC2E-F266A13EAD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1219200"/>
            <a:ext cx="5486400" cy="5715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  <p:pic>
        <p:nvPicPr>
          <p:cNvPr id="5" name="Bild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1916" y="1272054"/>
            <a:ext cx="6184360" cy="4122907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285DC8C6-98B4-BE48-9A65-E84CC219712E}"/>
              </a:ext>
            </a:extLst>
          </p:cNvPr>
          <p:cNvSpPr txBox="1"/>
          <p:nvPr/>
        </p:nvSpPr>
        <p:spPr>
          <a:xfrm>
            <a:off x="1524000" y="71121"/>
            <a:ext cx="5994400" cy="8002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2800" b="1" dirty="0"/>
              <a:t>		</a:t>
            </a:r>
            <a:r>
              <a:rPr lang="de-DE" sz="2800" b="1" dirty="0" err="1"/>
              <a:t>Predictability</a:t>
            </a:r>
            <a:endParaRPr lang="de-DE" sz="2800" b="1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71178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2"/>
          <p:cNvSpPr txBox="1">
            <a:spLocks/>
          </p:cNvSpPr>
          <p:nvPr/>
        </p:nvSpPr>
        <p:spPr>
          <a:xfrm>
            <a:off x="1845714" y="1641935"/>
            <a:ext cx="6453658" cy="393518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1717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9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350" b="1" dirty="0">
                <a:solidFill>
                  <a:srgbClr val="00589C"/>
                </a:solidFill>
              </a:rPr>
              <a:t>				</a:t>
            </a:r>
          </a:p>
          <a:p>
            <a:pPr marL="0" indent="0">
              <a:spcBef>
                <a:spcPts val="0"/>
              </a:spcBef>
              <a:buNone/>
            </a:pPr>
            <a:endParaRPr lang="en-GB" sz="15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848977" y="4698172"/>
            <a:ext cx="2812775" cy="31978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feld 13"/>
          <p:cNvSpPr txBox="1"/>
          <p:nvPr/>
        </p:nvSpPr>
        <p:spPr>
          <a:xfrm>
            <a:off x="2102612" y="2631987"/>
            <a:ext cx="153854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b="1" dirty="0"/>
              <a:t>Power </a:t>
            </a:r>
            <a:r>
              <a:rPr lang="de-DE" b="1" dirty="0" err="1"/>
              <a:t>spectrum</a:t>
            </a:r>
            <a:endParaRPr lang="de-DE" b="1" dirty="0"/>
          </a:p>
        </p:txBody>
      </p:sp>
      <p:grpSp>
        <p:nvGrpSpPr>
          <p:cNvPr id="2" name="Gruppierung 1"/>
          <p:cNvGrpSpPr/>
          <p:nvPr/>
        </p:nvGrpSpPr>
        <p:grpSpPr>
          <a:xfrm>
            <a:off x="4014146" y="1613244"/>
            <a:ext cx="3275429" cy="681630"/>
            <a:chOff x="1790514" y="5665002"/>
            <a:chExt cx="4367239" cy="908840"/>
          </a:xfrm>
        </p:grpSpPr>
        <p:pic>
          <p:nvPicPr>
            <p:cNvPr id="28" name="Bild 27"/>
            <p:cNvPicPr>
              <a:picLocks noChangeAspect="1"/>
            </p:cNvPicPr>
            <p:nvPr/>
          </p:nvPicPr>
          <p:blipFill rotWithShape="1">
            <a:blip r:embed="rId3"/>
            <a:srcRect r="46661"/>
            <a:stretch/>
          </p:blipFill>
          <p:spPr>
            <a:xfrm>
              <a:off x="1790514" y="5665002"/>
              <a:ext cx="2239165" cy="908840"/>
            </a:xfrm>
            <a:prstGeom prst="rect">
              <a:avLst/>
            </a:prstGeom>
          </p:spPr>
        </p:pic>
        <p:sp>
          <p:nvSpPr>
            <p:cNvPr id="29" name="Textfeld 28"/>
            <p:cNvSpPr txBox="1"/>
            <p:nvPr/>
          </p:nvSpPr>
          <p:spPr>
            <a:xfrm>
              <a:off x="3844994" y="6002303"/>
              <a:ext cx="1034192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/>
                <a:t>Noise</a:t>
              </a:r>
            </a:p>
          </p:txBody>
        </p:sp>
        <p:sp>
          <p:nvSpPr>
            <p:cNvPr id="30" name="Textfeld 29"/>
            <p:cNvSpPr txBox="1"/>
            <p:nvPr/>
          </p:nvSpPr>
          <p:spPr>
            <a:xfrm>
              <a:off x="4856748" y="5988270"/>
              <a:ext cx="130100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err="1"/>
                <a:t>Forcing</a:t>
              </a:r>
              <a:endParaRPr lang="de-DE" dirty="0"/>
            </a:p>
          </p:txBody>
        </p:sp>
        <p:pic>
          <p:nvPicPr>
            <p:cNvPr id="31" name="Bild 30"/>
            <p:cNvPicPr>
              <a:picLocks noChangeAspect="1"/>
            </p:cNvPicPr>
            <p:nvPr/>
          </p:nvPicPr>
          <p:blipFill rotWithShape="1">
            <a:blip r:embed="rId3"/>
            <a:srcRect l="45463" t="27313" r="46661"/>
            <a:stretch/>
          </p:blipFill>
          <p:spPr>
            <a:xfrm>
              <a:off x="4612784" y="5904068"/>
              <a:ext cx="330636" cy="660606"/>
            </a:xfrm>
            <a:prstGeom prst="rect">
              <a:avLst/>
            </a:prstGeom>
          </p:spPr>
        </p:pic>
      </p:grpSp>
      <p:pic>
        <p:nvPicPr>
          <p:cNvPr id="9" name="Bild 8"/>
          <p:cNvPicPr>
            <a:picLocks noChangeAspect="1"/>
          </p:cNvPicPr>
          <p:nvPr/>
        </p:nvPicPr>
        <p:blipFill rotWithShape="1">
          <a:blip r:embed="rId4"/>
          <a:srcRect l="3803" t="18187" r="3191" b="5581"/>
          <a:stretch/>
        </p:blipFill>
        <p:spPr>
          <a:xfrm>
            <a:off x="1549698" y="2895122"/>
            <a:ext cx="5033589" cy="3119330"/>
          </a:xfrm>
          <a:prstGeom prst="rect">
            <a:avLst/>
          </a:prstGeom>
        </p:spPr>
      </p:pic>
      <p:sp>
        <p:nvSpPr>
          <p:cNvPr id="12" name="Rechteck 11"/>
          <p:cNvSpPr/>
          <p:nvPr/>
        </p:nvSpPr>
        <p:spPr>
          <a:xfrm>
            <a:off x="1415629" y="3102912"/>
            <a:ext cx="269781" cy="18995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Rechteck 25"/>
          <p:cNvSpPr/>
          <p:nvPr/>
        </p:nvSpPr>
        <p:spPr>
          <a:xfrm>
            <a:off x="3217525" y="3044383"/>
            <a:ext cx="3225404" cy="4830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/>
          <p:cNvSpPr/>
          <p:nvPr/>
        </p:nvSpPr>
        <p:spPr>
          <a:xfrm>
            <a:off x="3228686" y="5118437"/>
            <a:ext cx="2698338" cy="2394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491062" y="5713369"/>
            <a:ext cx="2174045" cy="31978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8" name="Gruppierung 17"/>
          <p:cNvGrpSpPr/>
          <p:nvPr/>
        </p:nvGrpSpPr>
        <p:grpSpPr>
          <a:xfrm>
            <a:off x="4135567" y="2991531"/>
            <a:ext cx="2147977" cy="952429"/>
            <a:chOff x="8036741" y="1323998"/>
            <a:chExt cx="2863969" cy="1269905"/>
          </a:xfrm>
        </p:grpSpPr>
        <p:pic>
          <p:nvPicPr>
            <p:cNvPr id="20" name="Bild 19"/>
            <p:cNvPicPr>
              <a:picLocks noChangeAspect="1"/>
            </p:cNvPicPr>
            <p:nvPr/>
          </p:nvPicPr>
          <p:blipFill rotWithShape="1">
            <a:blip r:embed="rId5"/>
            <a:srcRect l="56126" t="12512" r="14441" b="15382"/>
            <a:stretch/>
          </p:blipFill>
          <p:spPr>
            <a:xfrm>
              <a:off x="9229137" y="1468595"/>
              <a:ext cx="1368274" cy="915680"/>
            </a:xfrm>
            <a:prstGeom prst="rect">
              <a:avLst/>
            </a:prstGeom>
          </p:spPr>
        </p:pic>
        <p:pic>
          <p:nvPicPr>
            <p:cNvPr id="21" name="Bild 20"/>
            <p:cNvPicPr>
              <a:picLocks noChangeAspect="1"/>
            </p:cNvPicPr>
            <p:nvPr/>
          </p:nvPicPr>
          <p:blipFill rotWithShape="1">
            <a:blip r:embed="rId5"/>
            <a:srcRect r="76087"/>
            <a:stretch/>
          </p:blipFill>
          <p:spPr>
            <a:xfrm>
              <a:off x="8036741" y="1323998"/>
              <a:ext cx="1111654" cy="1269905"/>
            </a:xfrm>
            <a:prstGeom prst="rect">
              <a:avLst/>
            </a:prstGeom>
          </p:spPr>
        </p:pic>
        <p:sp>
          <p:nvSpPr>
            <p:cNvPr id="25" name="Rechteck 24"/>
            <p:cNvSpPr/>
            <p:nvPr/>
          </p:nvSpPr>
          <p:spPr>
            <a:xfrm>
              <a:off x="8365139" y="1518308"/>
              <a:ext cx="2535571" cy="903298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47" name="Textfeld 46"/>
          <p:cNvSpPr txBox="1"/>
          <p:nvPr/>
        </p:nvSpPr>
        <p:spPr>
          <a:xfrm>
            <a:off x="1991545" y="1897946"/>
            <a:ext cx="228768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b="1" dirty="0" err="1"/>
              <a:t>Stochastic</a:t>
            </a:r>
            <a:r>
              <a:rPr lang="de-DE" b="1" dirty="0"/>
              <a:t> </a:t>
            </a:r>
            <a:r>
              <a:rPr lang="de-DE" b="1" dirty="0" err="1"/>
              <a:t>climate</a:t>
            </a:r>
            <a:r>
              <a:rPr lang="de-DE" b="1" dirty="0"/>
              <a:t> </a:t>
            </a:r>
            <a:r>
              <a:rPr lang="de-DE" b="1" dirty="0" err="1"/>
              <a:t>model</a:t>
            </a:r>
            <a:endParaRPr lang="de-DE" b="1" dirty="0"/>
          </a:p>
        </p:txBody>
      </p:sp>
      <p:pic>
        <p:nvPicPr>
          <p:cNvPr id="35" name="Picture 4" descr="scatterplot_lev1_Alk_6k_annual_seas_range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5" b="8540"/>
          <a:stretch/>
        </p:blipFill>
        <p:spPr bwMode="auto">
          <a:xfrm>
            <a:off x="7507741" y="2577511"/>
            <a:ext cx="3116346" cy="297499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Bild 37"/>
          <p:cNvPicPr>
            <a:picLocks noChangeAspect="1"/>
          </p:cNvPicPr>
          <p:nvPr/>
        </p:nvPicPr>
        <p:blipFill rotWithShape="1">
          <a:blip r:embed="rId4"/>
          <a:srcRect l="15758" t="53129" r="71329" b="29779"/>
          <a:stretch/>
        </p:blipFill>
        <p:spPr>
          <a:xfrm>
            <a:off x="6947170" y="2970892"/>
            <a:ext cx="582272" cy="699386"/>
          </a:xfrm>
          <a:prstGeom prst="rect">
            <a:avLst/>
          </a:prstGeom>
        </p:spPr>
      </p:pic>
      <p:pic>
        <p:nvPicPr>
          <p:cNvPr id="39" name="Bild 38"/>
          <p:cNvPicPr>
            <a:picLocks noChangeAspect="1"/>
          </p:cNvPicPr>
          <p:nvPr/>
        </p:nvPicPr>
        <p:blipFill rotWithShape="1">
          <a:blip r:embed="rId4"/>
          <a:srcRect l="15552" t="22395" r="78763" b="68580"/>
          <a:stretch/>
        </p:blipFill>
        <p:spPr>
          <a:xfrm>
            <a:off x="9457602" y="5526548"/>
            <a:ext cx="422170" cy="506604"/>
          </a:xfrm>
          <a:prstGeom prst="rect">
            <a:avLst/>
          </a:prstGeom>
        </p:spPr>
      </p:pic>
      <p:pic>
        <p:nvPicPr>
          <p:cNvPr id="40" name="Bild 39"/>
          <p:cNvPicPr>
            <a:picLocks noChangeAspect="1"/>
          </p:cNvPicPr>
          <p:nvPr/>
        </p:nvPicPr>
        <p:blipFill rotWithShape="1">
          <a:blip r:embed="rId7"/>
          <a:srcRect l="78620" t="43772" r="14183"/>
          <a:stretch/>
        </p:blipFill>
        <p:spPr>
          <a:xfrm>
            <a:off x="9898090" y="4874465"/>
            <a:ext cx="208547" cy="453089"/>
          </a:xfrm>
          <a:prstGeom prst="rect">
            <a:avLst/>
          </a:prstGeom>
        </p:spPr>
      </p:pic>
      <p:pic>
        <p:nvPicPr>
          <p:cNvPr id="41" name="Bild 40"/>
          <p:cNvPicPr>
            <a:picLocks noChangeAspect="1"/>
          </p:cNvPicPr>
          <p:nvPr/>
        </p:nvPicPr>
        <p:blipFill rotWithShape="1">
          <a:blip r:embed="rId7"/>
          <a:srcRect t="20324" r="72098" b="32366"/>
          <a:stretch/>
        </p:blipFill>
        <p:spPr>
          <a:xfrm>
            <a:off x="8929506" y="4666496"/>
            <a:ext cx="808553" cy="381232"/>
          </a:xfrm>
          <a:prstGeom prst="rect">
            <a:avLst/>
          </a:prstGeom>
        </p:spPr>
      </p:pic>
      <p:sp>
        <p:nvSpPr>
          <p:cNvPr id="42" name="Textfeld 41"/>
          <p:cNvSpPr txBox="1"/>
          <p:nvPr/>
        </p:nvSpPr>
        <p:spPr>
          <a:xfrm>
            <a:off x="9657333" y="4552979"/>
            <a:ext cx="975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Forcing</a:t>
            </a:r>
            <a:endParaRPr lang="de-DE" dirty="0"/>
          </a:p>
        </p:txBody>
      </p:sp>
      <p:cxnSp>
        <p:nvCxnSpPr>
          <p:cNvPr id="43" name="Gerade Verbindung 42"/>
          <p:cNvCxnSpPr/>
          <p:nvPr/>
        </p:nvCxnSpPr>
        <p:spPr>
          <a:xfrm>
            <a:off x="9738057" y="4854485"/>
            <a:ext cx="50305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4" name="Rechteck 43"/>
          <p:cNvSpPr/>
          <p:nvPr/>
        </p:nvSpPr>
        <p:spPr>
          <a:xfrm>
            <a:off x="9151383" y="4515179"/>
            <a:ext cx="1305649" cy="677474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Textfeld 44"/>
          <p:cNvSpPr txBox="1"/>
          <p:nvPr/>
        </p:nvSpPr>
        <p:spPr>
          <a:xfrm>
            <a:off x="7803455" y="3060805"/>
            <a:ext cx="166646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0070C0"/>
                </a:solidFill>
              </a:rPr>
              <a:t>Response </a:t>
            </a:r>
            <a:r>
              <a:rPr lang="de-DE" b="1" dirty="0" err="1">
                <a:solidFill>
                  <a:srgbClr val="0070C0"/>
                </a:solidFill>
              </a:rPr>
              <a:t>too</a:t>
            </a:r>
            <a:r>
              <a:rPr lang="de-DE" b="1" dirty="0">
                <a:solidFill>
                  <a:srgbClr val="0070C0"/>
                </a:solidFill>
              </a:rPr>
              <a:t> </a:t>
            </a:r>
            <a:r>
              <a:rPr lang="de-DE" b="1" dirty="0" err="1">
                <a:solidFill>
                  <a:srgbClr val="0070C0"/>
                </a:solidFill>
              </a:rPr>
              <a:t>low</a:t>
            </a:r>
            <a:r>
              <a:rPr lang="de-DE" b="1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46" name="Textfeld 45"/>
          <p:cNvSpPr txBox="1"/>
          <p:nvPr/>
        </p:nvSpPr>
        <p:spPr>
          <a:xfrm>
            <a:off x="7798385" y="2543367"/>
            <a:ext cx="230318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b="1" dirty="0"/>
              <a:t>Equilibrium </a:t>
            </a:r>
            <a:r>
              <a:rPr lang="de-DE" b="1" dirty="0" err="1"/>
              <a:t>response</a:t>
            </a:r>
            <a:r>
              <a:rPr lang="de-DE" b="1" dirty="0"/>
              <a:t>    </a:t>
            </a:r>
          </a:p>
        </p:txBody>
      </p:sp>
      <p:sp>
        <p:nvSpPr>
          <p:cNvPr id="48" name="Textfeld 47"/>
          <p:cNvSpPr txBox="1"/>
          <p:nvPr/>
        </p:nvSpPr>
        <p:spPr>
          <a:xfrm>
            <a:off x="8245029" y="1843982"/>
            <a:ext cx="195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/>
              <a:t>Damping</a:t>
            </a:r>
            <a:r>
              <a:rPr lang="de-DE" b="1" dirty="0"/>
              <a:t>      </a:t>
            </a:r>
            <a:r>
              <a:rPr lang="de-DE" b="1" dirty="0" err="1"/>
              <a:t>too</a:t>
            </a:r>
            <a:r>
              <a:rPr lang="de-DE" b="1" dirty="0"/>
              <a:t> high </a:t>
            </a:r>
          </a:p>
        </p:txBody>
      </p:sp>
      <p:pic>
        <p:nvPicPr>
          <p:cNvPr id="54" name="Bild 53"/>
          <p:cNvPicPr>
            <a:picLocks noChangeAspect="1"/>
          </p:cNvPicPr>
          <p:nvPr/>
        </p:nvPicPr>
        <p:blipFill rotWithShape="1">
          <a:blip r:embed="rId7"/>
          <a:srcRect l="78620" t="43772" r="14183"/>
          <a:stretch/>
        </p:blipFill>
        <p:spPr>
          <a:xfrm>
            <a:off x="9220716" y="1934906"/>
            <a:ext cx="208547" cy="453089"/>
          </a:xfrm>
          <a:prstGeom prst="rect">
            <a:avLst/>
          </a:prstGeom>
        </p:spPr>
      </p:pic>
      <p:sp>
        <p:nvSpPr>
          <p:cNvPr id="8" name="Rechteck 7"/>
          <p:cNvSpPr/>
          <p:nvPr/>
        </p:nvSpPr>
        <p:spPr>
          <a:xfrm>
            <a:off x="1578463" y="3435955"/>
            <a:ext cx="295346" cy="34310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7" name="Bild 36"/>
          <p:cNvPicPr>
            <a:picLocks noChangeAspect="1"/>
          </p:cNvPicPr>
          <p:nvPr/>
        </p:nvPicPr>
        <p:blipFill rotWithShape="1">
          <a:blip r:embed="rId7"/>
          <a:srcRect t="20324" r="79235" b="41256"/>
          <a:stretch/>
        </p:blipFill>
        <p:spPr>
          <a:xfrm>
            <a:off x="9871480" y="2585530"/>
            <a:ext cx="501359" cy="309592"/>
          </a:xfrm>
          <a:prstGeom prst="rect">
            <a:avLst/>
          </a:prstGeom>
        </p:spPr>
      </p:pic>
      <p:pic>
        <p:nvPicPr>
          <p:cNvPr id="55" name="Bild 54"/>
          <p:cNvPicPr>
            <a:picLocks noChangeAspect="1"/>
          </p:cNvPicPr>
          <p:nvPr/>
        </p:nvPicPr>
        <p:blipFill rotWithShape="1">
          <a:blip r:embed="rId4"/>
          <a:srcRect l="15758" t="53129" r="71329" b="29779"/>
          <a:stretch/>
        </p:blipFill>
        <p:spPr>
          <a:xfrm>
            <a:off x="7717498" y="1703500"/>
            <a:ext cx="582272" cy="699386"/>
          </a:xfrm>
          <a:prstGeom prst="rect">
            <a:avLst/>
          </a:prstGeom>
        </p:spPr>
      </p:pic>
      <p:sp>
        <p:nvSpPr>
          <p:cNvPr id="49" name="Textfeld 48"/>
          <p:cNvSpPr txBox="1"/>
          <p:nvPr/>
        </p:nvSpPr>
        <p:spPr>
          <a:xfrm>
            <a:off x="2258331" y="5011900"/>
            <a:ext cx="158414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b="1" dirty="0" err="1">
                <a:solidFill>
                  <a:srgbClr val="FF0000"/>
                </a:solidFill>
              </a:rPr>
              <a:t>Variance</a:t>
            </a:r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dirty="0" err="1">
                <a:solidFill>
                  <a:srgbClr val="FF0000"/>
                </a:solidFill>
              </a:rPr>
              <a:t>too</a:t>
            </a:r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dirty="0" err="1">
                <a:solidFill>
                  <a:srgbClr val="FF0000"/>
                </a:solidFill>
              </a:rPr>
              <a:t>low</a:t>
            </a:r>
            <a:r>
              <a:rPr lang="de-DE" b="1" dirty="0">
                <a:solidFill>
                  <a:srgbClr val="FF0000"/>
                </a:solidFill>
              </a:rPr>
              <a:t>    </a:t>
            </a:r>
          </a:p>
        </p:txBody>
      </p:sp>
      <p:sp>
        <p:nvSpPr>
          <p:cNvPr id="4" name="Titel 1"/>
          <p:cNvSpPr txBox="1">
            <a:spLocks/>
          </p:cNvSpPr>
          <p:nvPr/>
        </p:nvSpPr>
        <p:spPr>
          <a:xfrm>
            <a:off x="1878009" y="442091"/>
            <a:ext cx="7520243" cy="464986"/>
          </a:xfrm>
          <a:prstGeom prst="rect">
            <a:avLst/>
          </a:prstGeom>
        </p:spPr>
        <p:txBody>
          <a:bodyPr lIns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2400" dirty="0">
                <a:solidFill>
                  <a:srgbClr val="C00000"/>
                </a:solidFill>
                <a:latin typeface="Arial" charset="0"/>
              </a:rPr>
              <a:t>Climate variability and sensitivity are related </a:t>
            </a:r>
          </a:p>
          <a:p>
            <a:pPr algn="ctr"/>
            <a:r>
              <a:rPr lang="en-US" sz="1800" dirty="0">
                <a:solidFill>
                  <a:srgbClr val="C00000"/>
                </a:solidFill>
                <a:latin typeface="Arial" charset="0"/>
              </a:rPr>
              <a:t>“two sides of the same coin”</a:t>
            </a:r>
            <a:br>
              <a:rPr lang="en-US" sz="1800" dirty="0">
                <a:latin typeface="Arial" charset="0"/>
              </a:rPr>
            </a:br>
            <a:br>
              <a:rPr lang="en-US" sz="1800" dirty="0">
                <a:latin typeface="Arial" charset="0"/>
              </a:rPr>
            </a:br>
            <a:endParaRPr lang="de-DE" sz="1800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FFBDA39-5865-7349-8BCE-9202D4C3F593}"/>
              </a:ext>
            </a:extLst>
          </p:cNvPr>
          <p:cNvSpPr txBox="1"/>
          <p:nvPr/>
        </p:nvSpPr>
        <p:spPr>
          <a:xfrm>
            <a:off x="9207575" y="6524859"/>
            <a:ext cx="22919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Lohmann, 2018</a:t>
            </a:r>
          </a:p>
        </p:txBody>
      </p:sp>
    </p:spTree>
    <p:extLst>
      <p:ext uri="{BB962C8B-B14F-4D97-AF65-F5344CB8AC3E}">
        <p14:creationId xmlns:p14="http://schemas.microsoft.com/office/powerpoint/2010/main" val="9605106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Fig01_annual_sst_all_gimp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126" y="1302928"/>
            <a:ext cx="3752850" cy="4602575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3270197" y="1732637"/>
            <a:ext cx="272932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/>
              <a:t>PMIP2,  ~3° </a:t>
            </a:r>
            <a:r>
              <a:rPr lang="de-DE" b="1" dirty="0" err="1"/>
              <a:t>resol</a:t>
            </a:r>
            <a:endParaRPr lang="de-DE" b="1" dirty="0"/>
          </a:p>
          <a:p>
            <a:endParaRPr lang="de-DE" b="1" dirty="0"/>
          </a:p>
          <a:p>
            <a:endParaRPr lang="de-DE" b="1" dirty="0"/>
          </a:p>
          <a:p>
            <a:endParaRPr lang="de-DE" b="1" dirty="0"/>
          </a:p>
          <a:p>
            <a:r>
              <a:rPr lang="de-DE" b="1" dirty="0"/>
              <a:t>PMIP3, ~2°  </a:t>
            </a:r>
            <a:r>
              <a:rPr lang="de-DE" b="1" dirty="0" err="1"/>
              <a:t>resol</a:t>
            </a:r>
            <a:endParaRPr lang="de-DE" b="1" dirty="0"/>
          </a:p>
          <a:p>
            <a:endParaRPr lang="de-DE" b="1" dirty="0"/>
          </a:p>
          <a:p>
            <a:endParaRPr lang="de-DE" b="1" dirty="0"/>
          </a:p>
          <a:p>
            <a:endParaRPr lang="de-DE" b="1" dirty="0"/>
          </a:p>
          <a:p>
            <a:r>
              <a:rPr lang="de-DE" b="1" dirty="0" err="1"/>
              <a:t>Climate</a:t>
            </a:r>
            <a:r>
              <a:rPr lang="de-DE" b="1" dirty="0"/>
              <a:t> </a:t>
            </a:r>
            <a:r>
              <a:rPr lang="de-DE" b="1" dirty="0" err="1"/>
              <a:t>model</a:t>
            </a:r>
            <a:endParaRPr lang="de-DE" b="1" dirty="0"/>
          </a:p>
          <a:p>
            <a:r>
              <a:rPr lang="de-DE" b="1" dirty="0"/>
              <a:t>ECHAM6-FESOM</a:t>
            </a:r>
          </a:p>
          <a:p>
            <a:endParaRPr lang="de-DE" b="1" dirty="0"/>
          </a:p>
          <a:p>
            <a:endParaRPr lang="de-DE" b="1" dirty="0"/>
          </a:p>
          <a:p>
            <a:r>
              <a:rPr lang="de-DE" b="1" dirty="0" err="1"/>
              <a:t>Downscaling</a:t>
            </a:r>
            <a:r>
              <a:rPr lang="de-DE" b="1" dirty="0"/>
              <a:t> </a:t>
            </a:r>
            <a:r>
              <a:rPr lang="de-DE" b="1" dirty="0" err="1"/>
              <a:t>Ocean</a:t>
            </a:r>
            <a:endParaRPr lang="de-DE" b="1" dirty="0"/>
          </a:p>
        </p:txBody>
      </p:sp>
      <p:sp>
        <p:nvSpPr>
          <p:cNvPr id="4" name="Textfeld 3"/>
          <p:cNvSpPr txBox="1"/>
          <p:nvPr/>
        </p:nvSpPr>
        <p:spPr>
          <a:xfrm>
            <a:off x="5777151" y="3902203"/>
            <a:ext cx="877824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b="1" dirty="0"/>
              <a:t>AWI-CM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B51D3600-E751-224A-A011-8CA2C0E4C9CC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1714065" y="265192"/>
            <a:ext cx="8858932" cy="797885"/>
          </a:xfrm>
          <a:prstGeom prst="rect">
            <a:avLst/>
          </a:prstGeom>
          <a:solidFill>
            <a:srgbClr val="FFFFFF"/>
          </a:solidFill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l" eaLnBrk="1" hangingPunct="1"/>
            <a:r>
              <a:rPr lang="en-US" sz="2400" b="1" dirty="0">
                <a:solidFill>
                  <a:srgbClr val="0000FF"/>
                </a:solidFill>
                <a:latin typeface="Arial" charset="0"/>
              </a:rPr>
              <a:t>Holocene SST -Trends 6000 years: Ocean model resolution</a:t>
            </a:r>
          </a:p>
          <a:p>
            <a:pPr eaLnBrk="1" hangingPunct="1"/>
            <a:r>
              <a:rPr lang="en-US" sz="2700" b="1" dirty="0">
                <a:latin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15251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0E9215E7-AA61-4E23-B531-DE0026A287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0440" y="904277"/>
            <a:ext cx="6957929" cy="3850658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D346AE82-0F1A-145D-DF96-BEFA28F4C520}"/>
              </a:ext>
            </a:extLst>
          </p:cNvPr>
          <p:cNvSpPr txBox="1"/>
          <p:nvPr/>
        </p:nvSpPr>
        <p:spPr>
          <a:xfrm>
            <a:off x="1695093" y="5516681"/>
            <a:ext cx="36762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>
                <a:hlinkClick r:id="rId4"/>
              </a:rPr>
              <a:t>carbonmap.org</a:t>
            </a:r>
            <a:endParaRPr lang="de-DE" sz="105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B93F745-2078-6F93-559D-1711B1FD244B}"/>
              </a:ext>
            </a:extLst>
          </p:cNvPr>
          <p:cNvSpPr txBox="1"/>
          <p:nvPr/>
        </p:nvSpPr>
        <p:spPr>
          <a:xfrm>
            <a:off x="3176666" y="5078099"/>
            <a:ext cx="632397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de-DE" dirty="0">
                <a:solidFill>
                  <a:srgbClr val="000000"/>
                </a:solidFill>
                <a:latin typeface="TradeGothic"/>
              </a:rPr>
              <a:t>Country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sizes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show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 </a:t>
            </a:r>
            <a:r>
              <a:rPr lang="de-DE" b="1" dirty="0">
                <a:solidFill>
                  <a:srgbClr val="000000"/>
                </a:solidFill>
                <a:latin typeface="TradeGothic"/>
              </a:rPr>
              <a:t>CO₂ </a:t>
            </a:r>
            <a:r>
              <a:rPr lang="de-DE" b="1" dirty="0" err="1">
                <a:solidFill>
                  <a:srgbClr val="000000"/>
                </a:solidFill>
                <a:latin typeface="TradeGothic"/>
              </a:rPr>
              <a:t>emissions</a:t>
            </a:r>
            <a:r>
              <a:rPr lang="de-DE" b="1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b="1" dirty="0" err="1">
                <a:solidFill>
                  <a:srgbClr val="000000"/>
                </a:solidFill>
                <a:latin typeface="TradeGothic"/>
              </a:rPr>
              <a:t>from</a:t>
            </a:r>
            <a:r>
              <a:rPr lang="de-DE" b="1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b="1" dirty="0" err="1">
                <a:solidFill>
                  <a:srgbClr val="000000"/>
                </a:solidFill>
                <a:latin typeface="TradeGothic"/>
              </a:rPr>
              <a:t>energy</a:t>
            </a:r>
            <a:r>
              <a:rPr lang="de-DE" b="1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b="1" dirty="0" err="1">
                <a:solidFill>
                  <a:srgbClr val="000000"/>
                </a:solidFill>
                <a:latin typeface="TradeGothic"/>
              </a:rPr>
              <a:t>use</a:t>
            </a:r>
            <a:r>
              <a:rPr lang="de-DE" b="1" dirty="0">
                <a:solidFill>
                  <a:srgbClr val="000000"/>
                </a:solidFill>
                <a:latin typeface="TradeGothic"/>
              </a:rPr>
              <a:t> 1850–2011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. These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historical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(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or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'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cumulative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')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emissions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remain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relevant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because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CO₂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can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remain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in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the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air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for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centuries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. Europe and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the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US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dominate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,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having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released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around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half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the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CO₂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ever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emitted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.</a:t>
            </a:r>
          </a:p>
          <a:p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4490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Fig01_annual_sst_all_gimp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126" y="1302928"/>
            <a:ext cx="3752850" cy="4602575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2518387" y="1732637"/>
            <a:ext cx="272932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/>
              <a:t>PMIP2,  ~3° </a:t>
            </a:r>
            <a:r>
              <a:rPr lang="de-DE" b="1" dirty="0" err="1"/>
              <a:t>resol</a:t>
            </a:r>
            <a:endParaRPr lang="de-DE" b="1" dirty="0"/>
          </a:p>
          <a:p>
            <a:endParaRPr lang="de-DE" b="1" dirty="0"/>
          </a:p>
          <a:p>
            <a:endParaRPr lang="de-DE" b="1" dirty="0"/>
          </a:p>
          <a:p>
            <a:endParaRPr lang="de-DE" b="1" dirty="0"/>
          </a:p>
          <a:p>
            <a:r>
              <a:rPr lang="de-DE" b="1" dirty="0"/>
              <a:t>PMIP3, ~2°  </a:t>
            </a:r>
            <a:r>
              <a:rPr lang="de-DE" b="1" dirty="0" err="1"/>
              <a:t>resol</a:t>
            </a:r>
            <a:endParaRPr lang="de-DE" b="1" dirty="0"/>
          </a:p>
          <a:p>
            <a:endParaRPr lang="de-DE" b="1" dirty="0"/>
          </a:p>
          <a:p>
            <a:endParaRPr lang="de-DE" b="1" dirty="0"/>
          </a:p>
          <a:p>
            <a:endParaRPr lang="de-DE" b="1" dirty="0"/>
          </a:p>
          <a:p>
            <a:r>
              <a:rPr lang="de-DE" b="1" dirty="0" err="1"/>
              <a:t>Climate</a:t>
            </a:r>
            <a:r>
              <a:rPr lang="de-DE" b="1" dirty="0"/>
              <a:t> </a:t>
            </a:r>
            <a:r>
              <a:rPr lang="de-DE" b="1" dirty="0" err="1"/>
              <a:t>model</a:t>
            </a:r>
            <a:endParaRPr lang="de-DE" b="1" dirty="0"/>
          </a:p>
          <a:p>
            <a:r>
              <a:rPr lang="de-DE" b="1" dirty="0"/>
              <a:t>ECHAM6-FESOM</a:t>
            </a:r>
          </a:p>
          <a:p>
            <a:endParaRPr lang="de-DE" b="1" dirty="0"/>
          </a:p>
          <a:p>
            <a:endParaRPr lang="de-DE" b="1" dirty="0"/>
          </a:p>
          <a:p>
            <a:r>
              <a:rPr lang="de-DE" b="1" dirty="0" err="1"/>
              <a:t>Downscaling</a:t>
            </a:r>
            <a:r>
              <a:rPr lang="de-DE" b="1" dirty="0"/>
              <a:t> </a:t>
            </a:r>
            <a:r>
              <a:rPr lang="de-DE" b="1" dirty="0" err="1"/>
              <a:t>Ocean</a:t>
            </a:r>
            <a:endParaRPr lang="de-DE" b="1" dirty="0"/>
          </a:p>
        </p:txBody>
      </p:sp>
      <p:sp>
        <p:nvSpPr>
          <p:cNvPr id="5" name="Rechteck 4"/>
          <p:cNvSpPr/>
          <p:nvPr/>
        </p:nvSpPr>
        <p:spPr>
          <a:xfrm>
            <a:off x="6572251" y="5121595"/>
            <a:ext cx="885825" cy="447675"/>
          </a:xfrm>
          <a:prstGeom prst="rect">
            <a:avLst/>
          </a:prstGeom>
          <a:noFill/>
          <a:ln w="7620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7810501" y="4897758"/>
            <a:ext cx="885825" cy="447675"/>
          </a:xfrm>
          <a:prstGeom prst="rect">
            <a:avLst/>
          </a:prstGeom>
          <a:noFill/>
          <a:ln w="7620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Geschweifte Klammer links 10"/>
          <p:cNvSpPr/>
          <p:nvPr/>
        </p:nvSpPr>
        <p:spPr>
          <a:xfrm>
            <a:off x="4171052" y="3678357"/>
            <a:ext cx="466725" cy="2124075"/>
          </a:xfrm>
          <a:prstGeom prst="leftBrace">
            <a:avLst>
              <a:gd name="adj1" fmla="val 8333"/>
              <a:gd name="adj2" fmla="val 47424"/>
            </a:avLst>
          </a:prstGeom>
          <a:ln w="762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/>
          <p:cNvSpPr/>
          <p:nvPr/>
        </p:nvSpPr>
        <p:spPr>
          <a:xfrm>
            <a:off x="1822730" y="4169533"/>
            <a:ext cx="27293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u="sng" dirty="0"/>
              <a:t>Neues Modell FESOM</a:t>
            </a:r>
          </a:p>
          <a:p>
            <a:r>
              <a:rPr lang="de-DE" b="1" dirty="0"/>
              <a:t>Persistenz von Jets, westlichen Randströmen</a:t>
            </a:r>
          </a:p>
        </p:txBody>
      </p:sp>
      <p:pic>
        <p:nvPicPr>
          <p:cNvPr id="13" name="Bild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2652" y="3764082"/>
            <a:ext cx="3808697" cy="2162175"/>
          </a:xfrm>
          <a:prstGeom prst="rect">
            <a:avLst/>
          </a:prstGeom>
        </p:spPr>
      </p:pic>
      <p:pic>
        <p:nvPicPr>
          <p:cNvPr id="14" name="Bild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2652" y="1697449"/>
            <a:ext cx="3808697" cy="2089952"/>
          </a:xfrm>
          <a:prstGeom prst="rect">
            <a:avLst/>
          </a:prstGeom>
        </p:spPr>
      </p:pic>
      <p:sp>
        <p:nvSpPr>
          <p:cNvPr id="15" name="Geschweifte Klammer links 14"/>
          <p:cNvSpPr/>
          <p:nvPr/>
        </p:nvSpPr>
        <p:spPr>
          <a:xfrm>
            <a:off x="4171052" y="3678357"/>
            <a:ext cx="466725" cy="2124075"/>
          </a:xfrm>
          <a:prstGeom prst="leftBrace">
            <a:avLst>
              <a:gd name="adj1" fmla="val 8333"/>
              <a:gd name="adj2" fmla="val 47424"/>
            </a:avLst>
          </a:prstGeom>
          <a:ln w="762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/>
        </p:nvSpPr>
        <p:spPr>
          <a:xfrm>
            <a:off x="1822730" y="4169533"/>
            <a:ext cx="27293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u="sng" dirty="0"/>
              <a:t>Neues Modell FESOM</a:t>
            </a:r>
          </a:p>
          <a:p>
            <a:r>
              <a:rPr lang="de-DE" b="1" dirty="0"/>
              <a:t>Persistenz von Jets, westlichen Randströmen</a:t>
            </a:r>
          </a:p>
        </p:txBody>
      </p:sp>
      <p:pic>
        <p:nvPicPr>
          <p:cNvPr id="17" name="Bild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2652" y="3764082"/>
            <a:ext cx="3808697" cy="2162175"/>
          </a:xfrm>
          <a:prstGeom prst="rect">
            <a:avLst/>
          </a:prstGeom>
        </p:spPr>
      </p:pic>
      <p:pic>
        <p:nvPicPr>
          <p:cNvPr id="18" name="Bild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2652" y="1697449"/>
            <a:ext cx="3808697" cy="2089952"/>
          </a:xfrm>
          <a:prstGeom prst="rect">
            <a:avLst/>
          </a:prstGeom>
        </p:spPr>
      </p:pic>
      <p:pic>
        <p:nvPicPr>
          <p:cNvPr id="19" name="Bild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7193" y="3842085"/>
            <a:ext cx="3688442" cy="2011948"/>
          </a:xfrm>
          <a:prstGeom prst="rect">
            <a:avLst/>
          </a:prstGeom>
        </p:spPr>
      </p:pic>
      <p:pic>
        <p:nvPicPr>
          <p:cNvPr id="20" name="Bild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2729" y="1791864"/>
            <a:ext cx="3630098" cy="1995539"/>
          </a:xfrm>
          <a:prstGeom prst="rect">
            <a:avLst/>
          </a:prstGeom>
        </p:spPr>
      </p:pic>
      <p:sp>
        <p:nvSpPr>
          <p:cNvPr id="21" name="Pfeil nach links 20"/>
          <p:cNvSpPr/>
          <p:nvPr/>
        </p:nvSpPr>
        <p:spPr>
          <a:xfrm>
            <a:off x="5223387" y="5013330"/>
            <a:ext cx="1348864" cy="624322"/>
          </a:xfrm>
          <a:prstGeom prst="leftArrow">
            <a:avLst/>
          </a:prstGeom>
          <a:solidFill>
            <a:srgbClr val="0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Textfeld 26"/>
          <p:cNvSpPr txBox="1"/>
          <p:nvPr/>
        </p:nvSpPr>
        <p:spPr>
          <a:xfrm>
            <a:off x="5777151" y="3902203"/>
            <a:ext cx="877824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b="1" dirty="0"/>
              <a:t>AWI-CM</a:t>
            </a:r>
          </a:p>
        </p:txBody>
      </p:sp>
      <p:pic>
        <p:nvPicPr>
          <p:cNvPr id="24" name="Bild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77152" y="1380848"/>
            <a:ext cx="2943226" cy="2185122"/>
          </a:xfrm>
          <a:prstGeom prst="rect">
            <a:avLst/>
          </a:prstGeom>
        </p:spPr>
      </p:pic>
      <p:sp>
        <p:nvSpPr>
          <p:cNvPr id="10" name="Pfeil nach links 9"/>
          <p:cNvSpPr/>
          <p:nvPr/>
        </p:nvSpPr>
        <p:spPr>
          <a:xfrm rot="2295839">
            <a:off x="4971922" y="3646605"/>
            <a:ext cx="3225449" cy="624322"/>
          </a:xfrm>
          <a:prstGeom prst="left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Rectangle 4">
            <a:extLst>
              <a:ext uri="{FF2B5EF4-FFF2-40B4-BE49-F238E27FC236}">
                <a16:creationId xmlns:a16="http://schemas.microsoft.com/office/drawing/2014/main" id="{ADE56E0F-4249-C541-87FE-9CFCD155A7AF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1714065" y="265192"/>
            <a:ext cx="8858932" cy="797885"/>
          </a:xfrm>
          <a:prstGeom prst="rect">
            <a:avLst/>
          </a:prstGeom>
          <a:solidFill>
            <a:srgbClr val="FFFFFF"/>
          </a:solidFill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l" eaLnBrk="1" hangingPunct="1"/>
            <a:r>
              <a:rPr lang="en-US" sz="2400" b="1" dirty="0">
                <a:solidFill>
                  <a:srgbClr val="0000FF"/>
                </a:solidFill>
                <a:latin typeface="Arial" charset="0"/>
              </a:rPr>
              <a:t>Holocene SST -Trends 6000 years: Ocean model resolution</a:t>
            </a:r>
          </a:p>
          <a:p>
            <a:pPr eaLnBrk="1" hangingPunct="1"/>
            <a:r>
              <a:rPr lang="en-US" sz="2700" b="1" dirty="0">
                <a:latin typeface="Arial" charset="0"/>
              </a:rPr>
              <a:t> </a:t>
            </a:r>
          </a:p>
        </p:txBody>
      </p:sp>
      <p:sp>
        <p:nvSpPr>
          <p:cNvPr id="25" name="Textfeld 24"/>
          <p:cNvSpPr txBox="1"/>
          <p:nvPr/>
        </p:nvSpPr>
        <p:spPr>
          <a:xfrm>
            <a:off x="7284133" y="1268760"/>
            <a:ext cx="2919146" cy="73866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de-DE" sz="2100" b="1" dirty="0" err="1"/>
              <a:t>Heterogenous</a:t>
            </a:r>
            <a:r>
              <a:rPr lang="de-DE" sz="2100" b="1" dirty="0"/>
              <a:t> </a:t>
            </a:r>
            <a:r>
              <a:rPr lang="de-DE" sz="2100" b="1" dirty="0" err="1"/>
              <a:t>trends</a:t>
            </a:r>
            <a:r>
              <a:rPr lang="de-DE" sz="2100" b="1" dirty="0"/>
              <a:t> </a:t>
            </a:r>
          </a:p>
          <a:p>
            <a:r>
              <a:rPr lang="de-DE" sz="2100" b="1" dirty="0"/>
              <a:t>Long time </a:t>
            </a:r>
            <a:r>
              <a:rPr lang="de-DE" sz="2100" b="1" dirty="0" err="1"/>
              <a:t>scales</a:t>
            </a:r>
            <a:endParaRPr lang="de-DE" sz="2100" b="1" dirty="0"/>
          </a:p>
        </p:txBody>
      </p:sp>
    </p:spTree>
    <p:extLst>
      <p:ext uri="{BB962C8B-B14F-4D97-AF65-F5344CB8AC3E}">
        <p14:creationId xmlns:p14="http://schemas.microsoft.com/office/powerpoint/2010/main" val="13773107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0CC831-A5C9-C441-80A1-E79EEC491F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4163" y="317979"/>
            <a:ext cx="8552945" cy="1974081"/>
          </a:xfrm>
        </p:spPr>
        <p:txBody>
          <a:bodyPr/>
          <a:lstStyle/>
          <a:p>
            <a:r>
              <a:rPr lang="de-DE" b="1" dirty="0"/>
              <a:t>Earth </a:t>
            </a:r>
            <a:r>
              <a:rPr lang="de-DE" b="1" dirty="0" err="1"/>
              <a:t>system</a:t>
            </a:r>
            <a:r>
              <a:rPr lang="de-DE" b="1" dirty="0"/>
              <a:t> </a:t>
            </a:r>
            <a:r>
              <a:rPr lang="de-DE" b="1" dirty="0" err="1"/>
              <a:t>models</a:t>
            </a:r>
            <a:r>
              <a:rPr lang="de-DE" b="1" dirty="0"/>
              <a:t> </a:t>
            </a:r>
            <a:br>
              <a:rPr lang="de-DE" b="1" dirty="0"/>
            </a:br>
            <a:r>
              <a:rPr lang="de-DE" sz="3600" b="1" dirty="0" err="1"/>
              <a:t>tracers</a:t>
            </a:r>
            <a:r>
              <a:rPr lang="de-DE" sz="3600" b="1" dirty="0"/>
              <a:t> </a:t>
            </a:r>
            <a:r>
              <a:rPr lang="de-DE" sz="3600" b="1" dirty="0" err="1"/>
              <a:t>and</a:t>
            </a:r>
            <a:r>
              <a:rPr lang="de-DE" sz="3600" b="1" dirty="0"/>
              <a:t> </a:t>
            </a:r>
            <a:r>
              <a:rPr lang="de-DE" sz="3600" b="1" dirty="0" err="1"/>
              <a:t>dynamical</a:t>
            </a:r>
            <a:r>
              <a:rPr lang="de-DE" sz="3600" b="1" dirty="0"/>
              <a:t> </a:t>
            </a:r>
            <a:r>
              <a:rPr lang="de-DE" sz="3600" b="1" dirty="0" err="1"/>
              <a:t>vegetation</a:t>
            </a:r>
            <a:endParaRPr lang="de-DE" sz="36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B97EE4F-0208-0B46-88A2-D0888FB3C3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3534" y="2895892"/>
            <a:ext cx="4159604" cy="33401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8D2BE1B-9135-AA4D-B14A-188009A40F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09" r="5420"/>
          <a:stretch/>
        </p:blipFill>
        <p:spPr>
          <a:xfrm>
            <a:off x="6400037" y="2976283"/>
            <a:ext cx="4016442" cy="3179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550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5D7D82AF-C532-FA45-801F-0084E94897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45" b="1795"/>
          <a:stretch/>
        </p:blipFill>
        <p:spPr bwMode="auto">
          <a:xfrm>
            <a:off x="2279577" y="-129111"/>
            <a:ext cx="8414015" cy="643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AA5886C0-59B7-4747-A22B-891D577C1A76}"/>
              </a:ext>
            </a:extLst>
          </p:cNvPr>
          <p:cNvSpPr/>
          <p:nvPr/>
        </p:nvSpPr>
        <p:spPr>
          <a:xfrm>
            <a:off x="5519936" y="1484784"/>
            <a:ext cx="4536504" cy="3672408"/>
          </a:xfrm>
          <a:prstGeom prst="ellipse">
            <a:avLst/>
          </a:prstGeom>
          <a:noFill/>
          <a:ln w="1016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C405A2A-11B8-E448-9EE6-68E51645F965}"/>
              </a:ext>
            </a:extLst>
          </p:cNvPr>
          <p:cNvSpPr/>
          <p:nvPr/>
        </p:nvSpPr>
        <p:spPr>
          <a:xfrm>
            <a:off x="3143672" y="1268760"/>
            <a:ext cx="1368152" cy="1152128"/>
          </a:xfrm>
          <a:prstGeom prst="ellipse">
            <a:avLst/>
          </a:prstGeom>
          <a:noFill/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7C45A2C-CD9B-3842-8CBB-86F247EEDE89}"/>
              </a:ext>
            </a:extLst>
          </p:cNvPr>
          <p:cNvSpPr txBox="1"/>
          <p:nvPr/>
        </p:nvSpPr>
        <p:spPr>
          <a:xfrm>
            <a:off x="8544272" y="-97652"/>
            <a:ext cx="2004975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Land </a:t>
            </a:r>
            <a:r>
              <a:rPr lang="de-DE" sz="2400" b="1" dirty="0" err="1">
                <a:solidFill>
                  <a:srgbClr val="FF0000"/>
                </a:solidFill>
              </a:rPr>
              <a:t>and</a:t>
            </a:r>
            <a:r>
              <a:rPr lang="de-DE" sz="2400" b="1" dirty="0">
                <a:solidFill>
                  <a:srgbClr val="FF0000"/>
                </a:solidFill>
              </a:rPr>
              <a:t> </a:t>
            </a:r>
            <a:r>
              <a:rPr lang="de-DE" sz="2400" b="1" dirty="0" err="1">
                <a:solidFill>
                  <a:srgbClr val="FF0000"/>
                </a:solidFill>
              </a:rPr>
              <a:t>vegetation</a:t>
            </a:r>
            <a:endParaRPr lang="de-DE" sz="2400" b="1" dirty="0">
              <a:solidFill>
                <a:srgbClr val="FF0000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270931F-43DC-CF4D-AF94-0BDA231A0A10}"/>
              </a:ext>
            </a:extLst>
          </p:cNvPr>
          <p:cNvSpPr txBox="1"/>
          <p:nvPr/>
        </p:nvSpPr>
        <p:spPr>
          <a:xfrm>
            <a:off x="3367358" y="2446231"/>
            <a:ext cx="136815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de-DE" b="1" dirty="0" err="1">
                <a:solidFill>
                  <a:srgbClr val="FF0000"/>
                </a:solidFill>
              </a:rPr>
              <a:t>Sea</a:t>
            </a:r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dirty="0" err="1">
                <a:solidFill>
                  <a:srgbClr val="FF0000"/>
                </a:solidFill>
              </a:rPr>
              <a:t>Ice</a:t>
            </a:r>
            <a:endParaRPr lang="de-DE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573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1584" y="476673"/>
            <a:ext cx="6555740" cy="836613"/>
          </a:xfrm>
        </p:spPr>
        <p:txBody>
          <a:bodyPr/>
          <a:lstStyle/>
          <a:p>
            <a:r>
              <a:rPr lang="en-CA" dirty="0"/>
              <a:t>The Carbon Cycle</a:t>
            </a:r>
            <a:endParaRPr lang="fr-CA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348211" y="1772816"/>
            <a:ext cx="7414708" cy="3848548"/>
          </a:xfrm>
        </p:spPr>
        <p:txBody>
          <a:bodyPr>
            <a:normAutofit/>
          </a:bodyPr>
          <a:lstStyle/>
          <a:p>
            <a:r>
              <a:rPr lang="en-CA" dirty="0"/>
              <a:t>Carbon is the key element for </a:t>
            </a:r>
            <a:r>
              <a:rPr lang="en-CA" b="1" dirty="0"/>
              <a:t>living</a:t>
            </a:r>
            <a:r>
              <a:rPr lang="en-CA" dirty="0"/>
              <a:t> things. </a:t>
            </a:r>
          </a:p>
          <a:p>
            <a:r>
              <a:rPr lang="en-CA" dirty="0"/>
              <a:t>Carbon in the atmosphere and dissolved in the oceans as part of the inorganic CO</a:t>
            </a:r>
            <a:r>
              <a:rPr lang="en-CA" baseline="-25000" dirty="0"/>
              <a:t>2</a:t>
            </a:r>
            <a:endParaRPr lang="en-CA" dirty="0"/>
          </a:p>
          <a:p>
            <a:r>
              <a:rPr lang="en-CA" dirty="0"/>
              <a:t>CO</a:t>
            </a:r>
            <a:r>
              <a:rPr lang="en-CA" baseline="-25000" dirty="0"/>
              <a:t>2</a:t>
            </a:r>
            <a:r>
              <a:rPr lang="en-CA" dirty="0"/>
              <a:t> is recycled into more complex organic substances through </a:t>
            </a:r>
            <a:r>
              <a:rPr lang="en-CA" b="1" dirty="0"/>
              <a:t>photosynthesis</a:t>
            </a:r>
            <a:r>
              <a:rPr lang="en-CA" dirty="0"/>
              <a:t>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850102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1907" y="175340"/>
            <a:ext cx="6777317" cy="4765829"/>
          </a:xfrm>
        </p:spPr>
        <p:txBody>
          <a:bodyPr/>
          <a:lstStyle/>
          <a:p>
            <a:endParaRPr lang="fr-CA" dirty="0"/>
          </a:p>
          <a:p>
            <a:r>
              <a:rPr lang="en-CA" sz="2400" b="1" u="sng" dirty="0"/>
              <a:t>Photosynthesis</a:t>
            </a:r>
            <a:r>
              <a:rPr lang="en-CA" sz="2400" dirty="0"/>
              <a:t> – process by which green plants make their own food from </a:t>
            </a:r>
            <a:r>
              <a:rPr lang="en-CA" sz="2400" b="1" dirty="0"/>
              <a:t>water</a:t>
            </a:r>
            <a:r>
              <a:rPr lang="en-CA" sz="2400" dirty="0"/>
              <a:t>, carbon dioxide, and light energy, producing sugar (stored energy) and oxygen (a by-product).</a:t>
            </a:r>
            <a:endParaRPr lang="fr-CA" sz="2400" dirty="0"/>
          </a:p>
          <a:p>
            <a:pPr marL="68580" indent="0">
              <a:buNone/>
            </a:pPr>
            <a:r>
              <a:rPr lang="en-CA" sz="2400" dirty="0"/>
              <a:t> </a:t>
            </a:r>
            <a:endParaRPr lang="fr-CA" sz="2400" dirty="0"/>
          </a:p>
          <a:p>
            <a:r>
              <a:rPr lang="en-CA" sz="2400" dirty="0"/>
              <a:t>The general equation for photosynthesis is:</a:t>
            </a:r>
          </a:p>
          <a:p>
            <a:pPr marL="0" indent="0">
              <a:buNone/>
            </a:pPr>
            <a:endParaRPr lang="en-CA" dirty="0"/>
          </a:p>
          <a:p>
            <a:pPr marL="68580" indent="0">
              <a:buNone/>
            </a:pPr>
            <a:endParaRPr lang="en-CA" dirty="0"/>
          </a:p>
          <a:p>
            <a:pPr marL="68580" indent="0">
              <a:buNone/>
            </a:pPr>
            <a:r>
              <a:rPr lang="en-CA" b="1" dirty="0"/>
              <a:t>    </a:t>
            </a:r>
            <a:r>
              <a:rPr lang="en-CA" sz="3200" b="1" dirty="0"/>
              <a:t>6CO</a:t>
            </a:r>
            <a:r>
              <a:rPr lang="en-CA" sz="3200" b="1" baseline="-25000" dirty="0"/>
              <a:t>2</a:t>
            </a:r>
            <a:r>
              <a:rPr lang="en-CA" sz="3200" b="1" dirty="0"/>
              <a:t> + 6H</a:t>
            </a:r>
            <a:r>
              <a:rPr lang="en-CA" sz="3200" b="1" baseline="-25000" dirty="0"/>
              <a:t>2</a:t>
            </a:r>
            <a:r>
              <a:rPr lang="en-CA" sz="3200" b="1" dirty="0"/>
              <a:t>0  </a:t>
            </a:r>
            <a:r>
              <a:rPr lang="en-CA" sz="3200" b="1" dirty="0">
                <a:sym typeface="Wingdings" panose="05000000000000000000" pitchFamily="2" charset="2"/>
              </a:rPr>
              <a:t> </a:t>
            </a:r>
            <a:r>
              <a:rPr lang="en-CA" sz="3200" b="1" dirty="0"/>
              <a:t> C</a:t>
            </a:r>
            <a:r>
              <a:rPr lang="en-CA" sz="3200" b="1" baseline="-25000" dirty="0"/>
              <a:t>6</a:t>
            </a:r>
            <a:r>
              <a:rPr lang="en-CA" sz="3200" b="1" dirty="0"/>
              <a:t>H</a:t>
            </a:r>
            <a:r>
              <a:rPr lang="en-CA" sz="3200" b="1" baseline="-25000" dirty="0"/>
              <a:t>12</a:t>
            </a:r>
            <a:r>
              <a:rPr lang="en-CA" sz="3200" b="1" dirty="0"/>
              <a:t>O</a:t>
            </a:r>
            <a:r>
              <a:rPr lang="en-CA" sz="3200" b="1" baseline="-25000" dirty="0"/>
              <a:t>6</a:t>
            </a:r>
            <a:r>
              <a:rPr lang="en-CA" sz="3200" b="1" dirty="0"/>
              <a:t> + 6O</a:t>
            </a:r>
            <a:r>
              <a:rPr lang="en-CA" sz="3200" b="1" baseline="-25000" dirty="0"/>
              <a:t>2</a:t>
            </a:r>
            <a:endParaRPr lang="en-CA" sz="3200" dirty="0"/>
          </a:p>
          <a:p>
            <a:endParaRPr lang="en-CA" dirty="0"/>
          </a:p>
        </p:txBody>
      </p:sp>
      <p:sp>
        <p:nvSpPr>
          <p:cNvPr id="4" name="TextBox 3"/>
          <p:cNvSpPr txBox="1"/>
          <p:nvPr/>
        </p:nvSpPr>
        <p:spPr>
          <a:xfrm rot="18821457">
            <a:off x="2362200" y="5285024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Carbon dioxide</a:t>
            </a:r>
          </a:p>
        </p:txBody>
      </p:sp>
      <p:sp>
        <p:nvSpPr>
          <p:cNvPr id="5" name="TextBox 4"/>
          <p:cNvSpPr txBox="1"/>
          <p:nvPr/>
        </p:nvSpPr>
        <p:spPr>
          <a:xfrm rot="18617728">
            <a:off x="3823985" y="5362938"/>
            <a:ext cx="1330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Water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12360" y="3933056"/>
            <a:ext cx="1183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</a:rPr>
              <a:t>Energy</a:t>
            </a:r>
          </a:p>
        </p:txBody>
      </p:sp>
      <p:sp>
        <p:nvSpPr>
          <p:cNvPr id="7" name="TextBox 6"/>
          <p:cNvSpPr txBox="1"/>
          <p:nvPr/>
        </p:nvSpPr>
        <p:spPr>
          <a:xfrm rot="18497168">
            <a:off x="5370335" y="5596330"/>
            <a:ext cx="228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Carbohydrates</a:t>
            </a:r>
          </a:p>
        </p:txBody>
      </p:sp>
      <p:sp>
        <p:nvSpPr>
          <p:cNvPr id="8" name="TextBox 7"/>
          <p:cNvSpPr txBox="1"/>
          <p:nvPr/>
        </p:nvSpPr>
        <p:spPr>
          <a:xfrm rot="18009703">
            <a:off x="7519972" y="5402290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Oxygen</a:t>
            </a:r>
          </a:p>
        </p:txBody>
      </p:sp>
    </p:spTree>
    <p:extLst>
      <p:ext uri="{BB962C8B-B14F-4D97-AF65-F5344CB8AC3E}">
        <p14:creationId xmlns:p14="http://schemas.microsoft.com/office/powerpoint/2010/main" val="1411297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625" y="1340769"/>
            <a:ext cx="6530975" cy="522160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CC5509DE-D6BD-B046-86FC-856C821F067E}"/>
              </a:ext>
            </a:extLst>
          </p:cNvPr>
          <p:cNvSpPr txBox="1"/>
          <p:nvPr/>
        </p:nvSpPr>
        <p:spPr>
          <a:xfrm>
            <a:off x="3643948" y="328152"/>
            <a:ext cx="4904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/>
              <a:t>Vegetation &amp; </a:t>
            </a:r>
            <a:r>
              <a:rPr lang="de-DE" sz="3200" b="1" dirty="0" err="1"/>
              <a:t>Ecosystem</a:t>
            </a:r>
            <a:endParaRPr lang="de-DE" sz="3200" b="1" dirty="0"/>
          </a:p>
        </p:txBody>
      </p:sp>
    </p:spTree>
    <p:extLst>
      <p:ext uri="{BB962C8B-B14F-4D97-AF65-F5344CB8AC3E}">
        <p14:creationId xmlns:p14="http://schemas.microsoft.com/office/powerpoint/2010/main" val="3470861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Human Impact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859898"/>
            <a:ext cx="8229600" cy="4525963"/>
          </a:xfrm>
        </p:spPr>
        <p:txBody>
          <a:bodyPr/>
          <a:lstStyle/>
          <a:p>
            <a:pPr marL="68580" indent="0">
              <a:buNone/>
            </a:pPr>
            <a:r>
              <a:rPr lang="en-US" dirty="0"/>
              <a:t> </a:t>
            </a:r>
          </a:p>
          <a:p>
            <a:pPr marL="525780" indent="-457200">
              <a:buSzPct val="100000"/>
              <a:buFont typeface="+mj-lt"/>
              <a:buAutoNum type="arabicPeriod"/>
            </a:pPr>
            <a:r>
              <a:rPr lang="en-US" b="1" u="sng" dirty="0">
                <a:solidFill>
                  <a:schemeClr val="accent1">
                    <a:lumMod val="75000"/>
                  </a:schemeClr>
                </a:solidFill>
              </a:rPr>
              <a:t>Deforestation</a:t>
            </a:r>
            <a:r>
              <a:rPr lang="en-US" dirty="0"/>
              <a:t> – cutting down forests has reduced the amount of plants available for photosynthesis, which means that less CO</a:t>
            </a:r>
            <a:r>
              <a:rPr lang="en-US" baseline="-25000" dirty="0"/>
              <a:t>2</a:t>
            </a:r>
            <a:r>
              <a:rPr lang="en-US" dirty="0"/>
              <a:t> can be removed from the atmosphere.</a:t>
            </a:r>
          </a:p>
          <a:p>
            <a:pPr marL="525780" indent="-457200">
              <a:buSzPct val="100000"/>
              <a:buFont typeface="+mj-lt"/>
              <a:buAutoNum type="arabicPeriod"/>
            </a:pPr>
            <a:r>
              <a:rPr lang="en-US" b="1" u="sng" dirty="0">
                <a:solidFill>
                  <a:schemeClr val="accent1">
                    <a:lumMod val="75000"/>
                  </a:schemeClr>
                </a:solidFill>
              </a:rPr>
              <a:t>Burning (combustion) of fossil fuels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/>
              <a:t>– gasoline, coal, and natural gas contain carbon and when burned, they release CO</a:t>
            </a:r>
            <a:r>
              <a:rPr lang="en-US" baseline="-25000" dirty="0"/>
              <a:t>2</a:t>
            </a:r>
            <a:r>
              <a:rPr lang="en-US" dirty="0"/>
              <a:t> into the Earth’s lower atmosphere. There is concern that the increase in CO</a:t>
            </a:r>
            <a:r>
              <a:rPr lang="en-US" baseline="-25000" dirty="0"/>
              <a:t>2 </a:t>
            </a:r>
            <a:r>
              <a:rPr lang="en-US" dirty="0"/>
              <a:t>will lead to global warming.</a:t>
            </a:r>
          </a:p>
          <a:p>
            <a:pPr marL="525780" indent="-457200">
              <a:buSzPct val="100000"/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733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981201" y="1447800"/>
            <a:ext cx="6854347" cy="5562600"/>
            <a:chOff x="1822" y="6333"/>
            <a:chExt cx="3754" cy="3044"/>
          </a:xfrm>
        </p:grpSpPr>
        <p:sp>
          <p:nvSpPr>
            <p:cNvPr id="1027" name="Line 3"/>
            <p:cNvSpPr>
              <a:spLocks noChangeShapeType="1"/>
            </p:cNvSpPr>
            <p:nvPr/>
          </p:nvSpPr>
          <p:spPr bwMode="auto">
            <a:xfrm>
              <a:off x="2221" y="6333"/>
              <a:ext cx="0" cy="238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028" name="Line 4"/>
            <p:cNvSpPr>
              <a:spLocks noChangeShapeType="1"/>
            </p:cNvSpPr>
            <p:nvPr/>
          </p:nvSpPr>
          <p:spPr bwMode="auto">
            <a:xfrm>
              <a:off x="2221" y="8716"/>
              <a:ext cx="335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029" name="Text Box 5"/>
            <p:cNvSpPr txBox="1">
              <a:spLocks noChangeArrowheads="1"/>
            </p:cNvSpPr>
            <p:nvPr/>
          </p:nvSpPr>
          <p:spPr bwMode="auto">
            <a:xfrm>
              <a:off x="1822" y="6550"/>
              <a:ext cx="824" cy="1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vert270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ts val="1000"/>
                </a:spcAft>
              </a:pPr>
              <a:r>
                <a:rPr lang="en-CA" sz="2400" dirty="0">
                  <a:latin typeface="Calibri" pitchFamily="34" charset="0"/>
                  <a:cs typeface="Arial" pitchFamily="34" charset="0"/>
                </a:rPr>
                <a:t>Population</a:t>
              </a:r>
              <a:endParaRPr lang="en-US" sz="4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0" name="Text Box 6"/>
            <p:cNvSpPr txBox="1">
              <a:spLocks noChangeArrowheads="1"/>
            </p:cNvSpPr>
            <p:nvPr/>
          </p:nvSpPr>
          <p:spPr bwMode="auto">
            <a:xfrm>
              <a:off x="3378" y="8835"/>
              <a:ext cx="1041" cy="5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ts val="1000"/>
                </a:spcAft>
              </a:pPr>
              <a:r>
                <a:rPr lang="en-CA" sz="2400" dirty="0">
                  <a:latin typeface="Calibri" pitchFamily="34" charset="0"/>
                  <a:cs typeface="Arial" pitchFamily="34" charset="0"/>
                </a:rPr>
                <a:t>Time</a:t>
              </a:r>
              <a:endParaRPr lang="en-US" sz="4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1" name="Freeform 7"/>
            <p:cNvSpPr>
              <a:spLocks/>
            </p:cNvSpPr>
            <p:nvPr/>
          </p:nvSpPr>
          <p:spPr bwMode="auto">
            <a:xfrm>
              <a:off x="2221" y="6570"/>
              <a:ext cx="2545" cy="2146"/>
            </a:xfrm>
            <a:custGeom>
              <a:avLst/>
              <a:gdLst/>
              <a:ahLst/>
              <a:cxnLst>
                <a:cxn ang="0">
                  <a:pos x="0" y="3240"/>
                </a:cxn>
                <a:cxn ang="0">
                  <a:pos x="2700" y="2520"/>
                </a:cxn>
                <a:cxn ang="0">
                  <a:pos x="3960" y="0"/>
                </a:cxn>
              </a:cxnLst>
              <a:rect l="0" t="0" r="r" b="b"/>
              <a:pathLst>
                <a:path w="3960" h="3240">
                  <a:moveTo>
                    <a:pt x="0" y="3240"/>
                  </a:moveTo>
                  <a:cubicBezTo>
                    <a:pt x="1020" y="3150"/>
                    <a:pt x="2040" y="3060"/>
                    <a:pt x="2700" y="2520"/>
                  </a:cubicBezTo>
                  <a:cubicBezTo>
                    <a:pt x="3360" y="1980"/>
                    <a:pt x="3660" y="990"/>
                    <a:pt x="3960" y="0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</p:grpSp>
      <p:sp>
        <p:nvSpPr>
          <p:cNvPr id="8" name="Left Arrow 7"/>
          <p:cNvSpPr/>
          <p:nvPr/>
        </p:nvSpPr>
        <p:spPr>
          <a:xfrm>
            <a:off x="4876800" y="5181600"/>
            <a:ext cx="4800600" cy="762000"/>
          </a:xfrm>
          <a:prstGeom prst="leftArrow">
            <a:avLst>
              <a:gd name="adj1" fmla="val 50000"/>
              <a:gd name="adj2" fmla="val 823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/>
              <a:t>Population is growing slowly</a:t>
            </a:r>
          </a:p>
        </p:txBody>
      </p:sp>
      <p:sp>
        <p:nvSpPr>
          <p:cNvPr id="11" name="Right Arrow Callout 10"/>
          <p:cNvSpPr/>
          <p:nvPr/>
        </p:nvSpPr>
        <p:spPr>
          <a:xfrm>
            <a:off x="3276600" y="1524000"/>
            <a:ext cx="3886200" cy="1676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19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/>
              <a:t>The larger the population gets, the faster the population grows.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6FB94F9-0916-DD4A-820F-ABC28059CA99}"/>
              </a:ext>
            </a:extLst>
          </p:cNvPr>
          <p:cNvSpPr txBox="1">
            <a:spLocks/>
          </p:cNvSpPr>
          <p:nvPr/>
        </p:nvSpPr>
        <p:spPr>
          <a:xfrm>
            <a:off x="1524000" y="1"/>
            <a:ext cx="9144000" cy="83661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CC3300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CC3300"/>
                </a:solidFill>
                <a:latin typeface="Comic Sans MS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CC3300"/>
                </a:solidFill>
                <a:latin typeface="Comic Sans MS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CC3300"/>
                </a:solidFill>
                <a:latin typeface="Comic Sans MS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CC3300"/>
                </a:solidFill>
                <a:latin typeface="Comic Sans MS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3300"/>
                </a:solidFill>
                <a:latin typeface="Comic Sans MS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3300"/>
                </a:solidFill>
                <a:latin typeface="Comic Sans MS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3300"/>
                </a:solidFill>
                <a:latin typeface="Comic Sans MS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3300"/>
                </a:solidFill>
                <a:latin typeface="Comic Sans MS" pitchFamily="34" charset="0"/>
              </a:defRPr>
            </a:lvl9pPr>
          </a:lstStyle>
          <a:p>
            <a:r>
              <a:rPr lang="en-CA" sz="3600" kern="0" dirty="0"/>
              <a:t>Population Growth (ideal conditions) </a:t>
            </a:r>
            <a:endParaRPr lang="fr-CA" sz="3600" kern="0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5244092-3029-B644-B4AA-1BC2CD63868D}"/>
              </a:ext>
            </a:extLst>
          </p:cNvPr>
          <p:cNvSpPr txBox="1">
            <a:spLocks/>
          </p:cNvSpPr>
          <p:nvPr/>
        </p:nvSpPr>
        <p:spPr>
          <a:xfrm>
            <a:off x="6312025" y="3700437"/>
            <a:ext cx="4258815" cy="1791609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ＭＳ Ｐゴシック" pitchFamily="34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34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34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34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34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34" charset="-128"/>
              </a:defRPr>
            </a:lvl9pPr>
          </a:lstStyle>
          <a:p>
            <a:pPr lvl="1">
              <a:buFont typeface="Courier New" pitchFamily="49" charset="0"/>
              <a:buChar char="o"/>
            </a:pPr>
            <a:r>
              <a:rPr lang="en-US" sz="2000" kern="0" dirty="0"/>
              <a:t>Population will increase rapidly in size</a:t>
            </a:r>
            <a:endParaRPr lang="en-CA" sz="2000" kern="0" dirty="0"/>
          </a:p>
          <a:p>
            <a:pPr lvl="1">
              <a:buFont typeface="Courier New" pitchFamily="49" charset="0"/>
              <a:buChar char="o"/>
            </a:pPr>
            <a:r>
              <a:rPr lang="en-US" sz="2000" kern="0" dirty="0"/>
              <a:t>The larger a population gets, the faster it increases</a:t>
            </a:r>
            <a:endParaRPr lang="en-CA" sz="2000" kern="0" dirty="0"/>
          </a:p>
          <a:p>
            <a:endParaRPr lang="en-CA" kern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2040910" y="990601"/>
            <a:ext cx="7619817" cy="5867400"/>
            <a:chOff x="3601" y="4431"/>
            <a:chExt cx="3829" cy="2949"/>
          </a:xfrm>
        </p:grpSpPr>
        <p:sp>
          <p:nvSpPr>
            <p:cNvPr id="2051" name="Line 3"/>
            <p:cNvSpPr>
              <a:spLocks noChangeShapeType="1"/>
            </p:cNvSpPr>
            <p:nvPr/>
          </p:nvSpPr>
          <p:spPr bwMode="auto">
            <a:xfrm>
              <a:off x="3905" y="4431"/>
              <a:ext cx="1" cy="243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052" name="Freeform 4"/>
            <p:cNvSpPr>
              <a:spLocks/>
            </p:cNvSpPr>
            <p:nvPr/>
          </p:nvSpPr>
          <p:spPr bwMode="auto">
            <a:xfrm>
              <a:off x="3906" y="4774"/>
              <a:ext cx="3524" cy="2087"/>
            </a:xfrm>
            <a:custGeom>
              <a:avLst/>
              <a:gdLst/>
              <a:ahLst/>
              <a:cxnLst>
                <a:cxn ang="0">
                  <a:pos x="0" y="2400"/>
                </a:cxn>
                <a:cxn ang="0">
                  <a:pos x="1260" y="2040"/>
                </a:cxn>
                <a:cxn ang="0">
                  <a:pos x="2880" y="420"/>
                </a:cxn>
                <a:cxn ang="0">
                  <a:pos x="5040" y="60"/>
                </a:cxn>
                <a:cxn ang="0">
                  <a:pos x="5220" y="60"/>
                </a:cxn>
              </a:cxnLst>
              <a:rect l="0" t="0" r="r" b="b"/>
              <a:pathLst>
                <a:path w="5430" h="2400">
                  <a:moveTo>
                    <a:pt x="0" y="2400"/>
                  </a:moveTo>
                  <a:cubicBezTo>
                    <a:pt x="390" y="2385"/>
                    <a:pt x="780" y="2370"/>
                    <a:pt x="1260" y="2040"/>
                  </a:cubicBezTo>
                  <a:cubicBezTo>
                    <a:pt x="1740" y="1710"/>
                    <a:pt x="2250" y="750"/>
                    <a:pt x="2880" y="420"/>
                  </a:cubicBezTo>
                  <a:cubicBezTo>
                    <a:pt x="3510" y="90"/>
                    <a:pt x="4650" y="120"/>
                    <a:pt x="5040" y="60"/>
                  </a:cubicBezTo>
                  <a:cubicBezTo>
                    <a:pt x="5430" y="0"/>
                    <a:pt x="5325" y="30"/>
                    <a:pt x="5220" y="60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053" name="Line 5"/>
            <p:cNvSpPr>
              <a:spLocks noChangeShapeType="1"/>
            </p:cNvSpPr>
            <p:nvPr/>
          </p:nvSpPr>
          <p:spPr bwMode="auto">
            <a:xfrm>
              <a:off x="3906" y="6861"/>
              <a:ext cx="352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054" name="Text Box 6"/>
            <p:cNvSpPr txBox="1">
              <a:spLocks noChangeArrowheads="1"/>
            </p:cNvSpPr>
            <p:nvPr/>
          </p:nvSpPr>
          <p:spPr bwMode="auto">
            <a:xfrm>
              <a:off x="3601" y="4528"/>
              <a:ext cx="1094" cy="1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vert270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ts val="1000"/>
                </a:spcAft>
              </a:pPr>
              <a:r>
                <a:rPr lang="en-CA" sz="2400" dirty="0">
                  <a:latin typeface="Calibri" pitchFamily="34" charset="0"/>
                  <a:cs typeface="Arial" pitchFamily="34" charset="0"/>
                </a:rPr>
                <a:t>Population</a:t>
              </a:r>
              <a:endParaRPr lang="en-US" sz="4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55" name="Text Box 7"/>
            <p:cNvSpPr txBox="1">
              <a:spLocks noChangeArrowheads="1"/>
            </p:cNvSpPr>
            <p:nvPr/>
          </p:nvSpPr>
          <p:spPr bwMode="auto">
            <a:xfrm>
              <a:off x="5437" y="6848"/>
              <a:ext cx="1092" cy="5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ts val="1000"/>
                </a:spcAft>
              </a:pPr>
              <a:r>
                <a:rPr lang="en-CA" sz="2400" dirty="0">
                  <a:latin typeface="Calibri" pitchFamily="34" charset="0"/>
                  <a:cs typeface="Arial" pitchFamily="34" charset="0"/>
                </a:rPr>
                <a:t>Time</a:t>
              </a:r>
              <a:endParaRPr lang="en-US" sz="4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56" name="Rectangle 8"/>
            <p:cNvSpPr>
              <a:spLocks noChangeArrowheads="1"/>
            </p:cNvSpPr>
            <p:nvPr/>
          </p:nvSpPr>
          <p:spPr bwMode="auto">
            <a:xfrm>
              <a:off x="7261" y="4740"/>
              <a:ext cx="146" cy="11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4158354" y="5289091"/>
            <a:ext cx="5290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dirty="0"/>
              <a:t>Population rate increases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43954" y="1600201"/>
            <a:ext cx="5290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dirty="0"/>
              <a:t>Population rate decreases</a:t>
            </a:r>
          </a:p>
        </p:txBody>
      </p:sp>
      <p:sp>
        <p:nvSpPr>
          <p:cNvPr id="11" name="Left Arrow Callout 10"/>
          <p:cNvSpPr/>
          <p:nvPr/>
        </p:nvSpPr>
        <p:spPr>
          <a:xfrm>
            <a:off x="5334000" y="2590800"/>
            <a:ext cx="4724400" cy="2209800"/>
          </a:xfrm>
          <a:prstGeom prst="leftArrowCallout">
            <a:avLst>
              <a:gd name="adj1" fmla="val 17042"/>
              <a:gd name="adj2" fmla="val 18634"/>
              <a:gd name="adj3" fmla="val 25000"/>
              <a:gd name="adj4" fmla="val 801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/>
              <a:t>The larger the population gets, the less resources there are. The population cannot increase anymore.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100137E8-A659-5045-9B16-7E2C964CB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-80287"/>
            <a:ext cx="9144000" cy="6461615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01152308-5D93-7741-B7E1-CAFB29F46CDE}"/>
              </a:ext>
            </a:extLst>
          </p:cNvPr>
          <p:cNvSpPr/>
          <p:nvPr/>
        </p:nvSpPr>
        <p:spPr>
          <a:xfrm>
            <a:off x="1991544" y="6381328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https://</a:t>
            </a:r>
            <a:r>
              <a:rPr lang="de-DE" dirty="0" err="1"/>
              <a:t>web.nateko.lu.se</a:t>
            </a:r>
            <a:r>
              <a:rPr lang="de-DE" dirty="0"/>
              <a:t>/</a:t>
            </a:r>
            <a:r>
              <a:rPr lang="de-DE" dirty="0" err="1"/>
              <a:t>lpj-guess</a:t>
            </a:r>
            <a:r>
              <a:rPr lang="de-DE" dirty="0"/>
              <a:t>/</a:t>
            </a:r>
            <a:r>
              <a:rPr lang="de-DE" dirty="0" err="1"/>
              <a:t>education</a:t>
            </a:r>
            <a:r>
              <a:rPr lang="de-DE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84542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3A86A80E-745E-2733-F8CE-4B5183AA2B1D}"/>
              </a:ext>
            </a:extLst>
          </p:cNvPr>
          <p:cNvSpPr txBox="1"/>
          <p:nvPr/>
        </p:nvSpPr>
        <p:spPr>
          <a:xfrm>
            <a:off x="3204773" y="4654147"/>
            <a:ext cx="640923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solidFill>
                  <a:srgbClr val="000000"/>
                </a:solidFill>
                <a:latin typeface="TradeGothic"/>
              </a:rPr>
              <a:t>Countries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are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sized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to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show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their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annual </a:t>
            </a:r>
            <a:r>
              <a:rPr lang="de-DE" sz="1500" b="1" dirty="0">
                <a:solidFill>
                  <a:srgbClr val="000000"/>
                </a:solidFill>
                <a:latin typeface="TradeGothic"/>
              </a:rPr>
              <a:t>CO₂ </a:t>
            </a:r>
            <a:r>
              <a:rPr lang="de-DE" sz="1500" b="1" dirty="0" err="1">
                <a:solidFill>
                  <a:srgbClr val="000000"/>
                </a:solidFill>
                <a:latin typeface="TradeGothic"/>
              </a:rPr>
              <a:t>emissions</a:t>
            </a:r>
            <a:r>
              <a:rPr lang="de-DE" sz="1500" b="1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sz="1500" b="1" dirty="0" err="1">
                <a:solidFill>
                  <a:srgbClr val="000000"/>
                </a:solidFill>
                <a:latin typeface="TradeGothic"/>
              </a:rPr>
              <a:t>from</a:t>
            </a:r>
            <a:r>
              <a:rPr lang="de-DE" sz="1500" b="1" dirty="0">
                <a:solidFill>
                  <a:srgbClr val="000000"/>
                </a:solidFill>
                <a:latin typeface="TradeGothic"/>
              </a:rPr>
              <a:t> fossil </a:t>
            </a:r>
            <a:r>
              <a:rPr lang="de-DE" sz="1500" b="1" dirty="0" err="1">
                <a:solidFill>
                  <a:srgbClr val="000000"/>
                </a:solidFill>
                <a:latin typeface="TradeGothic"/>
              </a:rPr>
              <a:t>fuel</a:t>
            </a:r>
            <a:r>
              <a:rPr lang="de-DE" sz="1500" b="1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sz="1500" b="1" dirty="0" err="1">
                <a:solidFill>
                  <a:srgbClr val="000000"/>
                </a:solidFill>
                <a:latin typeface="TradeGothic"/>
              </a:rPr>
              <a:t>use</a:t>
            </a:r>
            <a:r>
              <a:rPr lang="de-DE" sz="1500" dirty="0">
                <a:solidFill>
                  <a:srgbClr val="000000"/>
                </a:solidFill>
                <a:latin typeface="TradeGothic"/>
              </a:rPr>
              <a:t> and </a:t>
            </a:r>
            <a:r>
              <a:rPr lang="de-DE" sz="1500" dirty="0" err="1">
                <a:solidFill>
                  <a:srgbClr val="000000"/>
                </a:solidFill>
                <a:latin typeface="TradeGothic"/>
              </a:rPr>
              <a:t>cement</a:t>
            </a:r>
            <a:r>
              <a:rPr lang="de-DE" sz="1500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sz="1500" dirty="0" err="1">
                <a:solidFill>
                  <a:srgbClr val="000000"/>
                </a:solidFill>
                <a:latin typeface="TradeGothic"/>
              </a:rPr>
              <a:t>production</a:t>
            </a:r>
            <a:r>
              <a:rPr lang="de-DE" sz="1500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(2013). </a:t>
            </a:r>
          </a:p>
          <a:p>
            <a:endParaRPr lang="de-DE" dirty="0">
              <a:solidFill>
                <a:srgbClr val="000000"/>
              </a:solidFill>
              <a:latin typeface="TradeGothic"/>
            </a:endParaRPr>
          </a:p>
          <a:p>
            <a:r>
              <a:rPr lang="de-DE" dirty="0">
                <a:solidFill>
                  <a:srgbClr val="000000"/>
                </a:solidFill>
                <a:latin typeface="TradeGothic"/>
              </a:rPr>
              <a:t>This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is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the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conventional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way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to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view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national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emissions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, but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it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ignores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imports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and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exports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of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fossil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fuels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(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the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 </a:t>
            </a:r>
            <a:r>
              <a:rPr lang="de-DE" dirty="0">
                <a:solidFill>
                  <a:srgbClr val="555555"/>
                </a:solidFill>
                <a:latin typeface="TradeGothic"/>
                <a:hlinkClick r:id="rId2"/>
              </a:rPr>
              <a:t>Extraction map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) and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goods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and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services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(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the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 </a:t>
            </a:r>
            <a:r>
              <a:rPr lang="de-DE" dirty="0">
                <a:solidFill>
                  <a:srgbClr val="555555"/>
                </a:solidFill>
                <a:latin typeface="TradeGothic"/>
                <a:hlinkClick r:id="rId3"/>
              </a:rPr>
              <a:t>Consumption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 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map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).</a:t>
            </a: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861F28B-2899-7B6A-4017-AF1FA89E7F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7995" y="914133"/>
            <a:ext cx="5829300" cy="3740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983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123982-7359-A941-8734-6353EE521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464" y="0"/>
            <a:ext cx="9396536" cy="1196752"/>
          </a:xfrm>
        </p:spPr>
        <p:txBody>
          <a:bodyPr/>
          <a:lstStyle/>
          <a:p>
            <a:r>
              <a:rPr lang="de-DE" sz="3600" b="1" dirty="0" err="1"/>
              <a:t>Typical</a:t>
            </a:r>
            <a:r>
              <a:rPr lang="de-DE" sz="3600" b="1" dirty="0"/>
              <a:t> </a:t>
            </a:r>
            <a:r>
              <a:rPr lang="de-DE" sz="3600" b="1" dirty="0" err="1"/>
              <a:t>output</a:t>
            </a:r>
            <a:r>
              <a:rPr lang="de-DE" sz="3600" b="1" dirty="0"/>
              <a:t> </a:t>
            </a:r>
            <a:r>
              <a:rPr lang="de-DE" sz="3600" b="1" dirty="0" err="1"/>
              <a:t>of</a:t>
            </a:r>
            <a:r>
              <a:rPr lang="de-DE" sz="3600" b="1" dirty="0"/>
              <a:t> a </a:t>
            </a:r>
            <a:r>
              <a:rPr lang="de-DE" sz="3600" b="1" dirty="0" err="1"/>
              <a:t>vegetation</a:t>
            </a:r>
            <a:r>
              <a:rPr lang="de-DE" sz="3600" b="1" dirty="0"/>
              <a:t> </a:t>
            </a:r>
            <a:r>
              <a:rPr lang="de-DE" sz="3600" b="1" dirty="0" err="1"/>
              <a:t>model</a:t>
            </a:r>
            <a:endParaRPr lang="de-DE" sz="3600" b="1" dirty="0"/>
          </a:p>
        </p:txBody>
      </p:sp>
      <p:pic>
        <p:nvPicPr>
          <p:cNvPr id="4" name="Bild 2">
            <a:extLst>
              <a:ext uri="{FF2B5EF4-FFF2-40B4-BE49-F238E27FC236}">
                <a16:creationId xmlns:a16="http://schemas.microsoft.com/office/drawing/2014/main" id="{DAC04E09-D82C-7246-9BE7-692FE4588917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" t="4669" r="4310" b="33389"/>
          <a:stretch/>
        </p:blipFill>
        <p:spPr bwMode="auto">
          <a:xfrm>
            <a:off x="2999656" y="868034"/>
            <a:ext cx="6768752" cy="5989966"/>
          </a:xfrm>
          <a:prstGeom prst="rect">
            <a:avLst/>
          </a:prstGeom>
          <a:blipFill dpi="0" rotWithShape="0">
            <a:blip/>
            <a:srcRect/>
            <a:stretch>
              <a:fillRect/>
            </a:stretch>
          </a:blip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0881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DE4A82-1352-184B-B822-3F836A7FF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9093"/>
            <a:ext cx="9144000" cy="836613"/>
          </a:xfrm>
        </p:spPr>
        <p:txBody>
          <a:bodyPr/>
          <a:lstStyle/>
          <a:p>
            <a:r>
              <a:rPr lang="de-DE" sz="3600" b="1" dirty="0"/>
              <a:t>Daisy World &amp; </a:t>
            </a:r>
            <a:r>
              <a:rPr lang="de-DE" sz="3600" b="1" dirty="0" err="1"/>
              <a:t>the</a:t>
            </a:r>
            <a:r>
              <a:rPr lang="de-DE" sz="3600" b="1" dirty="0"/>
              <a:t> </a:t>
            </a:r>
            <a:r>
              <a:rPr lang="de-DE" sz="3600" b="1" dirty="0" err="1"/>
              <a:t>Gaia</a:t>
            </a:r>
            <a:r>
              <a:rPr lang="de-DE" sz="3600" b="1" dirty="0"/>
              <a:t> Hypothesis</a:t>
            </a:r>
            <a:endParaRPr lang="de-DE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3E088EF-6C81-2946-9043-14A22529A4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828"/>
          <a:stretch/>
        </p:blipFill>
        <p:spPr bwMode="auto">
          <a:xfrm>
            <a:off x="3939314" y="865705"/>
            <a:ext cx="4313372" cy="255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49890297-4947-6A46-8D4C-00271B52C588}"/>
              </a:ext>
            </a:extLst>
          </p:cNvPr>
          <p:cNvSpPr txBox="1"/>
          <p:nvPr/>
        </p:nvSpPr>
        <p:spPr>
          <a:xfrm>
            <a:off x="3359696" y="3596477"/>
            <a:ext cx="59548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/>
              <a:t>Sunlight</a:t>
            </a:r>
            <a:r>
              <a:rPr lang="de-DE" sz="2000" dirty="0"/>
              <a:t> </a:t>
            </a:r>
            <a:r>
              <a:rPr lang="de-DE" sz="2000" dirty="0" err="1"/>
              <a:t>reflects</a:t>
            </a:r>
            <a:r>
              <a:rPr lang="de-DE" sz="2000" dirty="0"/>
              <a:t> off different </a:t>
            </a:r>
            <a:r>
              <a:rPr lang="de-DE" sz="2000" dirty="0" err="1"/>
              <a:t>color</a:t>
            </a:r>
            <a:r>
              <a:rPr lang="de-DE" sz="2000" dirty="0"/>
              <a:t> </a:t>
            </a:r>
            <a:r>
              <a:rPr lang="de-DE" sz="2000" dirty="0" err="1"/>
              <a:t>daisies</a:t>
            </a:r>
            <a:r>
              <a:rPr lang="de-DE" sz="2000" dirty="0"/>
              <a:t>. </a:t>
            </a:r>
          </a:p>
          <a:p>
            <a:r>
              <a:rPr lang="de-DE" sz="2000" dirty="0"/>
              <a:t>Black </a:t>
            </a:r>
            <a:r>
              <a:rPr lang="de-DE" sz="2000" dirty="0" err="1"/>
              <a:t>daisies</a:t>
            </a:r>
            <a:r>
              <a:rPr lang="de-DE" sz="2000" dirty="0"/>
              <a:t> </a:t>
            </a:r>
            <a:r>
              <a:rPr lang="de-DE" sz="2000" dirty="0" err="1"/>
              <a:t>absorb</a:t>
            </a:r>
            <a:r>
              <a:rPr lang="de-DE" sz="2000" dirty="0"/>
              <a:t> </a:t>
            </a:r>
            <a:r>
              <a:rPr lang="de-DE" sz="2000" dirty="0" err="1"/>
              <a:t>most</a:t>
            </a:r>
            <a:r>
              <a:rPr lang="de-DE" sz="2000" dirty="0"/>
              <a:t> light, </a:t>
            </a:r>
            <a:r>
              <a:rPr lang="de-DE" sz="2000" dirty="0" err="1"/>
              <a:t>turning</a:t>
            </a:r>
            <a:r>
              <a:rPr lang="de-DE" sz="2000" dirty="0"/>
              <a:t> </a:t>
            </a:r>
            <a:r>
              <a:rPr lang="de-DE" sz="2000" dirty="0" err="1"/>
              <a:t>it</a:t>
            </a:r>
            <a:r>
              <a:rPr lang="de-DE" sz="2000" dirty="0"/>
              <a:t> </a:t>
            </a:r>
            <a:r>
              <a:rPr lang="de-DE" sz="2000" dirty="0" err="1"/>
              <a:t>into</a:t>
            </a:r>
            <a:r>
              <a:rPr lang="de-DE" sz="2000" dirty="0"/>
              <a:t> </a:t>
            </a:r>
            <a:r>
              <a:rPr lang="de-DE" sz="2000" dirty="0" err="1"/>
              <a:t>heat</a:t>
            </a:r>
            <a:r>
              <a:rPr lang="de-DE" sz="2000" dirty="0"/>
              <a:t>.</a:t>
            </a:r>
            <a:br>
              <a:rPr lang="de-DE" sz="2000" dirty="0"/>
            </a:br>
            <a:r>
              <a:rPr lang="de-DE" sz="2000" dirty="0"/>
              <a:t>White </a:t>
            </a:r>
            <a:r>
              <a:rPr lang="de-DE" sz="2000" dirty="0" err="1"/>
              <a:t>daisies</a:t>
            </a:r>
            <a:r>
              <a:rPr lang="de-DE" sz="2000" dirty="0"/>
              <a:t> </a:t>
            </a:r>
            <a:r>
              <a:rPr lang="de-DE" sz="2000" dirty="0" err="1"/>
              <a:t>reflect</a:t>
            </a:r>
            <a:r>
              <a:rPr lang="de-DE" sz="2000" dirty="0"/>
              <a:t> </a:t>
            </a:r>
            <a:r>
              <a:rPr lang="de-DE" sz="2000" dirty="0" err="1"/>
              <a:t>most</a:t>
            </a:r>
            <a:r>
              <a:rPr lang="de-DE" sz="2000" dirty="0"/>
              <a:t> light, </a:t>
            </a:r>
            <a:r>
              <a:rPr lang="de-DE" sz="2000" dirty="0" err="1"/>
              <a:t>and</a:t>
            </a:r>
            <a:r>
              <a:rPr lang="de-DE" sz="2000" dirty="0"/>
              <a:t> </a:t>
            </a:r>
            <a:r>
              <a:rPr lang="de-DE" sz="2000" dirty="0" err="1"/>
              <a:t>stay</a:t>
            </a:r>
            <a:r>
              <a:rPr lang="de-DE" sz="2000" dirty="0"/>
              <a:t> cooler. </a:t>
            </a:r>
          </a:p>
        </p:txBody>
      </p:sp>
    </p:spTree>
    <p:extLst>
      <p:ext uri="{BB962C8B-B14F-4D97-AF65-F5344CB8AC3E}">
        <p14:creationId xmlns:p14="http://schemas.microsoft.com/office/powerpoint/2010/main" val="365154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DE4A82-1352-184B-B822-3F836A7FF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9093"/>
            <a:ext cx="9144000" cy="836613"/>
          </a:xfrm>
        </p:spPr>
        <p:txBody>
          <a:bodyPr/>
          <a:lstStyle/>
          <a:p>
            <a:r>
              <a:rPr lang="de-DE" sz="3600" b="1" dirty="0"/>
              <a:t>Daisy World &amp; </a:t>
            </a:r>
            <a:r>
              <a:rPr lang="de-DE" sz="3600" b="1" dirty="0" err="1"/>
              <a:t>the</a:t>
            </a:r>
            <a:r>
              <a:rPr lang="de-DE" sz="3600" b="1" dirty="0"/>
              <a:t> </a:t>
            </a:r>
            <a:r>
              <a:rPr lang="de-DE" sz="3600" b="1" dirty="0" err="1"/>
              <a:t>Gaia</a:t>
            </a:r>
            <a:r>
              <a:rPr lang="de-DE" sz="3600" b="1" dirty="0"/>
              <a:t> Hypothesis</a:t>
            </a:r>
            <a:endParaRPr lang="de-DE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3E088EF-6C81-2946-9043-14A22529A4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828"/>
          <a:stretch/>
        </p:blipFill>
        <p:spPr bwMode="auto">
          <a:xfrm>
            <a:off x="3939314" y="865705"/>
            <a:ext cx="4313372" cy="255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49890297-4947-6A46-8D4C-00271B52C588}"/>
              </a:ext>
            </a:extLst>
          </p:cNvPr>
          <p:cNvSpPr txBox="1"/>
          <p:nvPr/>
        </p:nvSpPr>
        <p:spPr>
          <a:xfrm>
            <a:off x="3359696" y="3596477"/>
            <a:ext cx="59548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/>
              <a:t>Sunlight</a:t>
            </a:r>
            <a:r>
              <a:rPr lang="de-DE" sz="2000" dirty="0"/>
              <a:t> </a:t>
            </a:r>
            <a:r>
              <a:rPr lang="de-DE" sz="2000" dirty="0" err="1"/>
              <a:t>reflects</a:t>
            </a:r>
            <a:r>
              <a:rPr lang="de-DE" sz="2000" dirty="0"/>
              <a:t> off different </a:t>
            </a:r>
            <a:r>
              <a:rPr lang="de-DE" sz="2000" dirty="0" err="1"/>
              <a:t>color</a:t>
            </a:r>
            <a:r>
              <a:rPr lang="de-DE" sz="2000" dirty="0"/>
              <a:t> </a:t>
            </a:r>
            <a:r>
              <a:rPr lang="de-DE" sz="2000" dirty="0" err="1"/>
              <a:t>daisies</a:t>
            </a:r>
            <a:r>
              <a:rPr lang="de-DE" sz="2000" dirty="0"/>
              <a:t>. </a:t>
            </a:r>
          </a:p>
          <a:p>
            <a:r>
              <a:rPr lang="de-DE" sz="2000" dirty="0"/>
              <a:t>Black </a:t>
            </a:r>
            <a:r>
              <a:rPr lang="de-DE" sz="2000" dirty="0" err="1"/>
              <a:t>daisies</a:t>
            </a:r>
            <a:r>
              <a:rPr lang="de-DE" sz="2000" dirty="0"/>
              <a:t> </a:t>
            </a:r>
            <a:r>
              <a:rPr lang="de-DE" sz="2000" dirty="0" err="1"/>
              <a:t>absorb</a:t>
            </a:r>
            <a:r>
              <a:rPr lang="de-DE" sz="2000" dirty="0"/>
              <a:t> </a:t>
            </a:r>
            <a:r>
              <a:rPr lang="de-DE" sz="2000" dirty="0" err="1"/>
              <a:t>most</a:t>
            </a:r>
            <a:r>
              <a:rPr lang="de-DE" sz="2000" dirty="0"/>
              <a:t> light, </a:t>
            </a:r>
            <a:r>
              <a:rPr lang="de-DE" sz="2000" dirty="0" err="1"/>
              <a:t>turning</a:t>
            </a:r>
            <a:r>
              <a:rPr lang="de-DE" sz="2000" dirty="0"/>
              <a:t> </a:t>
            </a:r>
            <a:r>
              <a:rPr lang="de-DE" sz="2000" dirty="0" err="1"/>
              <a:t>it</a:t>
            </a:r>
            <a:r>
              <a:rPr lang="de-DE" sz="2000" dirty="0"/>
              <a:t> </a:t>
            </a:r>
            <a:r>
              <a:rPr lang="de-DE" sz="2000" dirty="0" err="1"/>
              <a:t>into</a:t>
            </a:r>
            <a:r>
              <a:rPr lang="de-DE" sz="2000" dirty="0"/>
              <a:t> </a:t>
            </a:r>
            <a:r>
              <a:rPr lang="de-DE" sz="2000" dirty="0" err="1"/>
              <a:t>heat</a:t>
            </a:r>
            <a:r>
              <a:rPr lang="de-DE" sz="2000" dirty="0"/>
              <a:t>.</a:t>
            </a:r>
            <a:br>
              <a:rPr lang="de-DE" sz="2000" dirty="0"/>
            </a:br>
            <a:r>
              <a:rPr lang="de-DE" sz="2000" dirty="0"/>
              <a:t>White </a:t>
            </a:r>
            <a:r>
              <a:rPr lang="de-DE" sz="2000" dirty="0" err="1"/>
              <a:t>daisies</a:t>
            </a:r>
            <a:r>
              <a:rPr lang="de-DE" sz="2000" dirty="0"/>
              <a:t> </a:t>
            </a:r>
            <a:r>
              <a:rPr lang="de-DE" sz="2000" dirty="0" err="1"/>
              <a:t>reflect</a:t>
            </a:r>
            <a:r>
              <a:rPr lang="de-DE" sz="2000" dirty="0"/>
              <a:t> </a:t>
            </a:r>
            <a:r>
              <a:rPr lang="de-DE" sz="2000" dirty="0" err="1"/>
              <a:t>most</a:t>
            </a:r>
            <a:r>
              <a:rPr lang="de-DE" sz="2000" dirty="0"/>
              <a:t> light, </a:t>
            </a:r>
            <a:r>
              <a:rPr lang="de-DE" sz="2000" dirty="0" err="1"/>
              <a:t>and</a:t>
            </a:r>
            <a:r>
              <a:rPr lang="de-DE" sz="2000" dirty="0"/>
              <a:t> </a:t>
            </a:r>
            <a:r>
              <a:rPr lang="de-DE" sz="2000" dirty="0" err="1"/>
              <a:t>stay</a:t>
            </a:r>
            <a:r>
              <a:rPr lang="de-DE" sz="2000" dirty="0"/>
              <a:t> cooler. 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D915223F-8675-904A-9745-98198D021C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79576" y="4966618"/>
            <a:ext cx="8075240" cy="1465481"/>
          </a:xfrm>
        </p:spPr>
        <p:txBody>
          <a:bodyPr/>
          <a:lstStyle/>
          <a:p>
            <a:pPr marL="0" indent="0">
              <a:buNone/>
            </a:pP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mix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white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black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daisies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barren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ground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, Daisy World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strives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keep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its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temperatures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range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allows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daisies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live. </a:t>
            </a:r>
          </a:p>
        </p:txBody>
      </p:sp>
    </p:spTree>
    <p:extLst>
      <p:ext uri="{BB962C8B-B14F-4D97-AF65-F5344CB8AC3E}">
        <p14:creationId xmlns:p14="http://schemas.microsoft.com/office/powerpoint/2010/main" val="667286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DE4A82-1352-184B-B822-3F836A7FF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9093"/>
            <a:ext cx="9144000" cy="836613"/>
          </a:xfrm>
        </p:spPr>
        <p:txBody>
          <a:bodyPr/>
          <a:lstStyle/>
          <a:p>
            <a:r>
              <a:rPr lang="de-DE" sz="3600" b="1" dirty="0"/>
              <a:t>Daisy World &amp; </a:t>
            </a:r>
            <a:r>
              <a:rPr lang="de-DE" sz="3600" b="1" dirty="0" err="1"/>
              <a:t>the</a:t>
            </a:r>
            <a:r>
              <a:rPr lang="de-DE" sz="3600" b="1" dirty="0"/>
              <a:t> </a:t>
            </a:r>
            <a:r>
              <a:rPr lang="de-DE" sz="3600" b="1" dirty="0" err="1"/>
              <a:t>Gaia</a:t>
            </a:r>
            <a:r>
              <a:rPr lang="de-DE" sz="3600" b="1" dirty="0"/>
              <a:t> Hypothesis</a:t>
            </a:r>
            <a:endParaRPr lang="de-DE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3E088EF-6C81-2946-9043-14A22529A4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828"/>
          <a:stretch/>
        </p:blipFill>
        <p:spPr bwMode="auto">
          <a:xfrm>
            <a:off x="3939314" y="865705"/>
            <a:ext cx="4313372" cy="255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49890297-4947-6A46-8D4C-00271B52C588}"/>
              </a:ext>
            </a:extLst>
          </p:cNvPr>
          <p:cNvSpPr txBox="1"/>
          <p:nvPr/>
        </p:nvSpPr>
        <p:spPr>
          <a:xfrm>
            <a:off x="3359696" y="3596477"/>
            <a:ext cx="59548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/>
              <a:t>Sunlight</a:t>
            </a:r>
            <a:r>
              <a:rPr lang="de-DE" sz="2000" dirty="0"/>
              <a:t> </a:t>
            </a:r>
            <a:r>
              <a:rPr lang="de-DE" sz="2000" dirty="0" err="1"/>
              <a:t>reflects</a:t>
            </a:r>
            <a:r>
              <a:rPr lang="de-DE" sz="2000" dirty="0"/>
              <a:t> off different </a:t>
            </a:r>
            <a:r>
              <a:rPr lang="de-DE" sz="2000" dirty="0" err="1"/>
              <a:t>color</a:t>
            </a:r>
            <a:r>
              <a:rPr lang="de-DE" sz="2000" dirty="0"/>
              <a:t> </a:t>
            </a:r>
            <a:r>
              <a:rPr lang="de-DE" sz="2000" dirty="0" err="1"/>
              <a:t>daisies</a:t>
            </a:r>
            <a:r>
              <a:rPr lang="de-DE" sz="2000" dirty="0"/>
              <a:t>. </a:t>
            </a:r>
          </a:p>
          <a:p>
            <a:r>
              <a:rPr lang="de-DE" sz="2000" dirty="0"/>
              <a:t>Black </a:t>
            </a:r>
            <a:r>
              <a:rPr lang="de-DE" sz="2000" dirty="0" err="1"/>
              <a:t>daisies</a:t>
            </a:r>
            <a:r>
              <a:rPr lang="de-DE" sz="2000" dirty="0"/>
              <a:t> </a:t>
            </a:r>
            <a:r>
              <a:rPr lang="de-DE" sz="2000" dirty="0" err="1"/>
              <a:t>absorb</a:t>
            </a:r>
            <a:r>
              <a:rPr lang="de-DE" sz="2000" dirty="0"/>
              <a:t> </a:t>
            </a:r>
            <a:r>
              <a:rPr lang="de-DE" sz="2000" dirty="0" err="1"/>
              <a:t>most</a:t>
            </a:r>
            <a:r>
              <a:rPr lang="de-DE" sz="2000" dirty="0"/>
              <a:t> light, </a:t>
            </a:r>
            <a:r>
              <a:rPr lang="de-DE" sz="2000" dirty="0" err="1"/>
              <a:t>turning</a:t>
            </a:r>
            <a:r>
              <a:rPr lang="de-DE" sz="2000" dirty="0"/>
              <a:t> </a:t>
            </a:r>
            <a:r>
              <a:rPr lang="de-DE" sz="2000" dirty="0" err="1"/>
              <a:t>it</a:t>
            </a:r>
            <a:r>
              <a:rPr lang="de-DE" sz="2000" dirty="0"/>
              <a:t> </a:t>
            </a:r>
            <a:r>
              <a:rPr lang="de-DE" sz="2000" dirty="0" err="1"/>
              <a:t>into</a:t>
            </a:r>
            <a:r>
              <a:rPr lang="de-DE" sz="2000" dirty="0"/>
              <a:t> </a:t>
            </a:r>
            <a:r>
              <a:rPr lang="de-DE" sz="2000" dirty="0" err="1"/>
              <a:t>heat</a:t>
            </a:r>
            <a:r>
              <a:rPr lang="de-DE" sz="2000" dirty="0"/>
              <a:t>.</a:t>
            </a:r>
            <a:br>
              <a:rPr lang="de-DE" sz="2000" dirty="0"/>
            </a:br>
            <a:r>
              <a:rPr lang="de-DE" sz="2000" dirty="0"/>
              <a:t>White </a:t>
            </a:r>
            <a:r>
              <a:rPr lang="de-DE" sz="2000" dirty="0" err="1"/>
              <a:t>daisies</a:t>
            </a:r>
            <a:r>
              <a:rPr lang="de-DE" sz="2000" dirty="0"/>
              <a:t> </a:t>
            </a:r>
            <a:r>
              <a:rPr lang="de-DE" sz="2000" dirty="0" err="1"/>
              <a:t>reflect</a:t>
            </a:r>
            <a:r>
              <a:rPr lang="de-DE" sz="2000" dirty="0"/>
              <a:t> </a:t>
            </a:r>
            <a:r>
              <a:rPr lang="de-DE" sz="2000" dirty="0" err="1"/>
              <a:t>most</a:t>
            </a:r>
            <a:r>
              <a:rPr lang="de-DE" sz="2000" dirty="0"/>
              <a:t> light, </a:t>
            </a:r>
            <a:r>
              <a:rPr lang="de-DE" sz="2000" dirty="0" err="1"/>
              <a:t>and</a:t>
            </a:r>
            <a:r>
              <a:rPr lang="de-DE" sz="2000" dirty="0"/>
              <a:t> </a:t>
            </a:r>
            <a:r>
              <a:rPr lang="de-DE" sz="2000" dirty="0" err="1"/>
              <a:t>stay</a:t>
            </a:r>
            <a:r>
              <a:rPr lang="de-DE" sz="2000" dirty="0"/>
              <a:t> cooler. 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D915223F-8675-904A-9745-98198D021C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79576" y="4966618"/>
            <a:ext cx="8075240" cy="1465481"/>
          </a:xfrm>
        </p:spPr>
        <p:txBody>
          <a:bodyPr/>
          <a:lstStyle/>
          <a:p>
            <a:pPr marL="0" indent="0">
              <a:buNone/>
            </a:pP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mix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white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black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daisies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barren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ground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, Daisy World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strives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keep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its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temperatures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range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allows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daisies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live. </a:t>
            </a:r>
          </a:p>
          <a:p>
            <a:pPr marL="0" indent="0">
              <a:buNone/>
            </a:pP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When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world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too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cool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black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daisies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warm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too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hot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white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daisies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cool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planet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barren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55666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EF0658-0195-6543-AC15-05CED4D90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9460" y="936258"/>
            <a:ext cx="3619028" cy="836613"/>
          </a:xfrm>
        </p:spPr>
        <p:txBody>
          <a:bodyPr/>
          <a:lstStyle/>
          <a:p>
            <a:r>
              <a:rPr lang="de-DE" sz="3200" dirty="0">
                <a:solidFill>
                  <a:srgbClr val="00B050"/>
                </a:solidFill>
              </a:rPr>
              <a:t>Vegetation Model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9FF6716-B0A9-DA40-A50E-E63F33CD25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17" t="10970" r="8772" b="8756"/>
          <a:stretch/>
        </p:blipFill>
        <p:spPr>
          <a:xfrm>
            <a:off x="2270557" y="603611"/>
            <a:ext cx="3096344" cy="1322917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7694FA12-4843-4449-BE7E-7F39B54B6AC9}"/>
              </a:ext>
            </a:extLst>
          </p:cNvPr>
          <p:cNvSpPr/>
          <p:nvPr/>
        </p:nvSpPr>
        <p:spPr>
          <a:xfrm>
            <a:off x="1524000" y="142613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>
                <a:solidFill>
                  <a:srgbClr val="666666"/>
                </a:solidFill>
                <a:latin typeface="Verdana" panose="020B0604030504040204" pitchFamily="34" charset="0"/>
              </a:rPr>
              <a:t>Evolution </a:t>
            </a:r>
            <a:r>
              <a:rPr lang="de-DE" dirty="0" err="1">
                <a:solidFill>
                  <a:srgbClr val="666666"/>
                </a:solidFill>
                <a:latin typeface="Verdana" panose="020B0604030504040204" pitchFamily="34" charset="0"/>
              </a:rPr>
              <a:t>of</a:t>
            </a:r>
            <a:r>
              <a:rPr lang="de-DE" dirty="0">
                <a:solidFill>
                  <a:srgbClr val="666666"/>
                </a:solidFill>
                <a:latin typeface="Verdana" panose="020B0604030504040204" pitchFamily="34" charset="0"/>
              </a:rPr>
              <a:t> </a:t>
            </a:r>
            <a:r>
              <a:rPr lang="de-DE" dirty="0" err="1">
                <a:solidFill>
                  <a:srgbClr val="666666"/>
                </a:solidFill>
                <a:latin typeface="Verdana" panose="020B0604030504040204" pitchFamily="34" charset="0"/>
              </a:rPr>
              <a:t>area</a:t>
            </a:r>
            <a:r>
              <a:rPr lang="de-DE" dirty="0">
                <a:solidFill>
                  <a:srgbClr val="666666"/>
                </a:solidFill>
                <a:latin typeface="Verdana" panose="020B0604030504040204" pitchFamily="34" charset="0"/>
              </a:rPr>
              <a:t> </a:t>
            </a:r>
            <a:r>
              <a:rPr lang="de-DE" dirty="0" err="1">
                <a:solidFill>
                  <a:srgbClr val="666666"/>
                </a:solidFill>
                <a:latin typeface="Verdana" panose="020B0604030504040204" pitchFamily="34" charset="0"/>
              </a:rPr>
              <a:t>fractions</a:t>
            </a:r>
            <a:r>
              <a:rPr lang="de-DE" dirty="0">
                <a:solidFill>
                  <a:srgbClr val="666666"/>
                </a:solidFill>
                <a:latin typeface="Verdana" panose="020B0604030504040204" pitchFamily="34" charset="0"/>
              </a:rPr>
              <a:t> </a:t>
            </a:r>
            <a:r>
              <a:rPr lang="de-DE" dirty="0" err="1">
                <a:solidFill>
                  <a:srgbClr val="666666"/>
                </a:solidFill>
                <a:latin typeface="Verdana" panose="020B0604030504040204" pitchFamily="34" charset="0"/>
              </a:rPr>
              <a:t>of</a:t>
            </a:r>
            <a:r>
              <a:rPr lang="de-DE" dirty="0">
                <a:solidFill>
                  <a:srgbClr val="666666"/>
                </a:solidFill>
                <a:latin typeface="Verdana" panose="020B0604030504040204" pitchFamily="34" charset="0"/>
              </a:rPr>
              <a:t> </a:t>
            </a:r>
            <a:r>
              <a:rPr lang="de-DE" dirty="0" err="1">
                <a:solidFill>
                  <a:srgbClr val="666666"/>
                </a:solidFill>
                <a:latin typeface="Verdana" panose="020B0604030504040204" pitchFamily="34" charset="0"/>
              </a:rPr>
              <a:t>white</a:t>
            </a:r>
            <a:r>
              <a:rPr lang="de-DE" dirty="0">
                <a:solidFill>
                  <a:srgbClr val="666666"/>
                </a:solidFill>
                <a:latin typeface="Verdana" panose="020B0604030504040204" pitchFamily="34" charset="0"/>
              </a:rPr>
              <a:t> (</a:t>
            </a:r>
            <a:r>
              <a:rPr lang="de-DE" dirty="0" err="1"/>
              <a:t>a</a:t>
            </a:r>
            <a:r>
              <a:rPr lang="de-DE" baseline="-25000" dirty="0" err="1"/>
              <a:t>w</a:t>
            </a:r>
            <a:r>
              <a:rPr lang="de-DE" dirty="0">
                <a:solidFill>
                  <a:srgbClr val="666666"/>
                </a:solidFill>
                <a:latin typeface="Verdana" panose="020B0604030504040204" pitchFamily="34" charset="0"/>
              </a:rPr>
              <a:t>) </a:t>
            </a:r>
            <a:r>
              <a:rPr lang="de-DE" dirty="0" err="1">
                <a:solidFill>
                  <a:srgbClr val="666666"/>
                </a:solidFill>
                <a:latin typeface="Verdana" panose="020B0604030504040204" pitchFamily="34" charset="0"/>
              </a:rPr>
              <a:t>and</a:t>
            </a:r>
            <a:r>
              <a:rPr lang="de-DE" dirty="0">
                <a:solidFill>
                  <a:srgbClr val="666666"/>
                </a:solidFill>
                <a:latin typeface="Verdana" panose="020B0604030504040204" pitchFamily="34" charset="0"/>
              </a:rPr>
              <a:t> </a:t>
            </a:r>
            <a:r>
              <a:rPr lang="de-DE" dirty="0" err="1">
                <a:solidFill>
                  <a:srgbClr val="666666"/>
                </a:solidFill>
                <a:latin typeface="Verdana" panose="020B0604030504040204" pitchFamily="34" charset="0"/>
              </a:rPr>
              <a:t>black</a:t>
            </a:r>
            <a:r>
              <a:rPr lang="de-DE" dirty="0">
                <a:solidFill>
                  <a:srgbClr val="666666"/>
                </a:solidFill>
                <a:latin typeface="Verdana" panose="020B0604030504040204" pitchFamily="34" charset="0"/>
              </a:rPr>
              <a:t> (</a:t>
            </a:r>
            <a:r>
              <a:rPr lang="de-DE" dirty="0"/>
              <a:t>a</a:t>
            </a:r>
            <a:r>
              <a:rPr lang="de-DE" baseline="-25000" dirty="0"/>
              <a:t>b</a:t>
            </a:r>
            <a:r>
              <a:rPr lang="de-DE" dirty="0">
                <a:solidFill>
                  <a:srgbClr val="666666"/>
                </a:solidFill>
                <a:latin typeface="Verdana" panose="020B0604030504040204" pitchFamily="34" charset="0"/>
              </a:rPr>
              <a:t>) </a:t>
            </a:r>
            <a:r>
              <a:rPr lang="de-DE" dirty="0" err="1">
                <a:solidFill>
                  <a:srgbClr val="666666"/>
                </a:solidFill>
                <a:latin typeface="Verdana" panose="020B0604030504040204" pitchFamily="34" charset="0"/>
              </a:rPr>
              <a:t>daisies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A46FD81-26DB-F449-AE89-F07E3B9220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51" t="6478" r="11633" b="16529"/>
          <a:stretch/>
        </p:blipFill>
        <p:spPr>
          <a:xfrm>
            <a:off x="2333865" y="2476412"/>
            <a:ext cx="5614472" cy="1193710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01AFE352-8F63-EB42-BDDD-EFD452B2FD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8820" y="1787253"/>
            <a:ext cx="1997776" cy="2063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9E533056-FA30-414E-BD2A-8771DD63C2BF}"/>
              </a:ext>
            </a:extLst>
          </p:cNvPr>
          <p:cNvSpPr/>
          <p:nvPr/>
        </p:nvSpPr>
        <p:spPr>
          <a:xfrm>
            <a:off x="1524000" y="2004211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Growth rate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temperature</a:t>
            </a:r>
            <a:r>
              <a:rPr lang="de-DE" dirty="0"/>
              <a:t> </a:t>
            </a:r>
            <a:r>
              <a:rPr lang="de-DE" dirty="0" err="1"/>
              <a:t>dependent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61856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EF0658-0195-6543-AC15-05CED4D90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9460" y="936258"/>
            <a:ext cx="3619028" cy="836613"/>
          </a:xfrm>
        </p:spPr>
        <p:txBody>
          <a:bodyPr/>
          <a:lstStyle/>
          <a:p>
            <a:r>
              <a:rPr lang="de-DE" sz="3200" dirty="0">
                <a:solidFill>
                  <a:srgbClr val="00B050"/>
                </a:solidFill>
              </a:rPr>
              <a:t>Vegetation Model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9FF6716-B0A9-DA40-A50E-E63F33CD25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17" t="10970" r="8772" b="8756"/>
          <a:stretch/>
        </p:blipFill>
        <p:spPr>
          <a:xfrm>
            <a:off x="2270557" y="603611"/>
            <a:ext cx="3096344" cy="1322917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7694FA12-4843-4449-BE7E-7F39B54B6AC9}"/>
              </a:ext>
            </a:extLst>
          </p:cNvPr>
          <p:cNvSpPr/>
          <p:nvPr/>
        </p:nvSpPr>
        <p:spPr>
          <a:xfrm>
            <a:off x="1524000" y="142613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>
                <a:solidFill>
                  <a:srgbClr val="666666"/>
                </a:solidFill>
                <a:latin typeface="Verdana" panose="020B0604030504040204" pitchFamily="34" charset="0"/>
              </a:rPr>
              <a:t>Evolution </a:t>
            </a:r>
            <a:r>
              <a:rPr lang="de-DE" dirty="0" err="1">
                <a:solidFill>
                  <a:srgbClr val="666666"/>
                </a:solidFill>
                <a:latin typeface="Verdana" panose="020B0604030504040204" pitchFamily="34" charset="0"/>
              </a:rPr>
              <a:t>of</a:t>
            </a:r>
            <a:r>
              <a:rPr lang="de-DE" dirty="0">
                <a:solidFill>
                  <a:srgbClr val="666666"/>
                </a:solidFill>
                <a:latin typeface="Verdana" panose="020B0604030504040204" pitchFamily="34" charset="0"/>
              </a:rPr>
              <a:t> </a:t>
            </a:r>
            <a:r>
              <a:rPr lang="de-DE" dirty="0" err="1">
                <a:solidFill>
                  <a:srgbClr val="666666"/>
                </a:solidFill>
                <a:latin typeface="Verdana" panose="020B0604030504040204" pitchFamily="34" charset="0"/>
              </a:rPr>
              <a:t>area</a:t>
            </a:r>
            <a:r>
              <a:rPr lang="de-DE" dirty="0">
                <a:solidFill>
                  <a:srgbClr val="666666"/>
                </a:solidFill>
                <a:latin typeface="Verdana" panose="020B0604030504040204" pitchFamily="34" charset="0"/>
              </a:rPr>
              <a:t> </a:t>
            </a:r>
            <a:r>
              <a:rPr lang="de-DE" dirty="0" err="1">
                <a:solidFill>
                  <a:srgbClr val="666666"/>
                </a:solidFill>
                <a:latin typeface="Verdana" panose="020B0604030504040204" pitchFamily="34" charset="0"/>
              </a:rPr>
              <a:t>fractions</a:t>
            </a:r>
            <a:r>
              <a:rPr lang="de-DE" dirty="0">
                <a:solidFill>
                  <a:srgbClr val="666666"/>
                </a:solidFill>
                <a:latin typeface="Verdana" panose="020B0604030504040204" pitchFamily="34" charset="0"/>
              </a:rPr>
              <a:t> </a:t>
            </a:r>
            <a:r>
              <a:rPr lang="de-DE" dirty="0" err="1">
                <a:solidFill>
                  <a:srgbClr val="666666"/>
                </a:solidFill>
                <a:latin typeface="Verdana" panose="020B0604030504040204" pitchFamily="34" charset="0"/>
              </a:rPr>
              <a:t>of</a:t>
            </a:r>
            <a:r>
              <a:rPr lang="de-DE" dirty="0">
                <a:solidFill>
                  <a:srgbClr val="666666"/>
                </a:solidFill>
                <a:latin typeface="Verdana" panose="020B0604030504040204" pitchFamily="34" charset="0"/>
              </a:rPr>
              <a:t> </a:t>
            </a:r>
            <a:r>
              <a:rPr lang="de-DE" dirty="0" err="1">
                <a:solidFill>
                  <a:srgbClr val="666666"/>
                </a:solidFill>
                <a:latin typeface="Verdana" panose="020B0604030504040204" pitchFamily="34" charset="0"/>
              </a:rPr>
              <a:t>white</a:t>
            </a:r>
            <a:r>
              <a:rPr lang="de-DE" dirty="0">
                <a:solidFill>
                  <a:srgbClr val="666666"/>
                </a:solidFill>
                <a:latin typeface="Verdana" panose="020B0604030504040204" pitchFamily="34" charset="0"/>
              </a:rPr>
              <a:t> (</a:t>
            </a:r>
            <a:r>
              <a:rPr lang="de-DE" dirty="0" err="1"/>
              <a:t>a</a:t>
            </a:r>
            <a:r>
              <a:rPr lang="de-DE" baseline="-25000" dirty="0" err="1"/>
              <a:t>w</a:t>
            </a:r>
            <a:r>
              <a:rPr lang="de-DE" dirty="0">
                <a:solidFill>
                  <a:srgbClr val="666666"/>
                </a:solidFill>
                <a:latin typeface="Verdana" panose="020B0604030504040204" pitchFamily="34" charset="0"/>
              </a:rPr>
              <a:t>) </a:t>
            </a:r>
            <a:r>
              <a:rPr lang="de-DE" dirty="0" err="1">
                <a:solidFill>
                  <a:srgbClr val="666666"/>
                </a:solidFill>
                <a:latin typeface="Verdana" panose="020B0604030504040204" pitchFamily="34" charset="0"/>
              </a:rPr>
              <a:t>and</a:t>
            </a:r>
            <a:r>
              <a:rPr lang="de-DE" dirty="0">
                <a:solidFill>
                  <a:srgbClr val="666666"/>
                </a:solidFill>
                <a:latin typeface="Verdana" panose="020B0604030504040204" pitchFamily="34" charset="0"/>
              </a:rPr>
              <a:t> </a:t>
            </a:r>
            <a:r>
              <a:rPr lang="de-DE" dirty="0" err="1">
                <a:solidFill>
                  <a:srgbClr val="666666"/>
                </a:solidFill>
                <a:latin typeface="Verdana" panose="020B0604030504040204" pitchFamily="34" charset="0"/>
              </a:rPr>
              <a:t>black</a:t>
            </a:r>
            <a:r>
              <a:rPr lang="de-DE" dirty="0">
                <a:solidFill>
                  <a:srgbClr val="666666"/>
                </a:solidFill>
                <a:latin typeface="Verdana" panose="020B0604030504040204" pitchFamily="34" charset="0"/>
              </a:rPr>
              <a:t> (</a:t>
            </a:r>
            <a:r>
              <a:rPr lang="de-DE" dirty="0"/>
              <a:t>a</a:t>
            </a:r>
            <a:r>
              <a:rPr lang="de-DE" baseline="-25000" dirty="0"/>
              <a:t>b</a:t>
            </a:r>
            <a:r>
              <a:rPr lang="de-DE" dirty="0">
                <a:solidFill>
                  <a:srgbClr val="666666"/>
                </a:solidFill>
                <a:latin typeface="Verdana" panose="020B0604030504040204" pitchFamily="34" charset="0"/>
              </a:rPr>
              <a:t>) </a:t>
            </a:r>
            <a:r>
              <a:rPr lang="de-DE" dirty="0" err="1">
                <a:solidFill>
                  <a:srgbClr val="666666"/>
                </a:solidFill>
                <a:latin typeface="Verdana" panose="020B0604030504040204" pitchFamily="34" charset="0"/>
              </a:rPr>
              <a:t>daisies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A46FD81-26DB-F449-AE89-F07E3B9220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51" t="6478" r="11633" b="16529"/>
          <a:stretch/>
        </p:blipFill>
        <p:spPr>
          <a:xfrm>
            <a:off x="2333865" y="2476412"/>
            <a:ext cx="5614472" cy="1193710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01AFE352-8F63-EB42-BDDD-EFD452B2FD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8820" y="1787253"/>
            <a:ext cx="1997776" cy="2063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9E533056-FA30-414E-BD2A-8771DD63C2BF}"/>
              </a:ext>
            </a:extLst>
          </p:cNvPr>
          <p:cNvSpPr/>
          <p:nvPr/>
        </p:nvSpPr>
        <p:spPr>
          <a:xfrm>
            <a:off x="1524000" y="2004211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Growth rate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temperature</a:t>
            </a:r>
            <a:r>
              <a:rPr lang="de-DE" dirty="0"/>
              <a:t> </a:t>
            </a:r>
            <a:r>
              <a:rPr lang="de-DE" dirty="0" err="1"/>
              <a:t>dependent</a:t>
            </a:r>
            <a:endParaRPr lang="de-DE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639EEC4-AF05-8941-9E18-FE09A655EB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390" y="3670122"/>
            <a:ext cx="3797672" cy="3874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2423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EF0658-0195-6543-AC15-05CED4D90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9460" y="936258"/>
            <a:ext cx="3619028" cy="836613"/>
          </a:xfrm>
        </p:spPr>
        <p:txBody>
          <a:bodyPr/>
          <a:lstStyle/>
          <a:p>
            <a:r>
              <a:rPr lang="de-DE" sz="3200" dirty="0">
                <a:solidFill>
                  <a:srgbClr val="00B050"/>
                </a:solidFill>
              </a:rPr>
              <a:t>Vegetation Model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9FF6716-B0A9-DA40-A50E-E63F33CD25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17" t="10970" r="8772" b="8756"/>
          <a:stretch/>
        </p:blipFill>
        <p:spPr>
          <a:xfrm>
            <a:off x="2270557" y="603611"/>
            <a:ext cx="3096344" cy="1322917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7694FA12-4843-4449-BE7E-7F39B54B6AC9}"/>
              </a:ext>
            </a:extLst>
          </p:cNvPr>
          <p:cNvSpPr/>
          <p:nvPr/>
        </p:nvSpPr>
        <p:spPr>
          <a:xfrm>
            <a:off x="1524000" y="142613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>
                <a:solidFill>
                  <a:srgbClr val="666666"/>
                </a:solidFill>
                <a:latin typeface="Verdana" panose="020B0604030504040204" pitchFamily="34" charset="0"/>
              </a:rPr>
              <a:t>Evolution </a:t>
            </a:r>
            <a:r>
              <a:rPr lang="de-DE" dirty="0" err="1">
                <a:solidFill>
                  <a:srgbClr val="666666"/>
                </a:solidFill>
                <a:latin typeface="Verdana" panose="020B0604030504040204" pitchFamily="34" charset="0"/>
              </a:rPr>
              <a:t>of</a:t>
            </a:r>
            <a:r>
              <a:rPr lang="de-DE" dirty="0">
                <a:solidFill>
                  <a:srgbClr val="666666"/>
                </a:solidFill>
                <a:latin typeface="Verdana" panose="020B0604030504040204" pitchFamily="34" charset="0"/>
              </a:rPr>
              <a:t> </a:t>
            </a:r>
            <a:r>
              <a:rPr lang="de-DE" dirty="0" err="1">
                <a:solidFill>
                  <a:srgbClr val="666666"/>
                </a:solidFill>
                <a:latin typeface="Verdana" panose="020B0604030504040204" pitchFamily="34" charset="0"/>
              </a:rPr>
              <a:t>area</a:t>
            </a:r>
            <a:r>
              <a:rPr lang="de-DE" dirty="0">
                <a:solidFill>
                  <a:srgbClr val="666666"/>
                </a:solidFill>
                <a:latin typeface="Verdana" panose="020B0604030504040204" pitchFamily="34" charset="0"/>
              </a:rPr>
              <a:t> </a:t>
            </a:r>
            <a:r>
              <a:rPr lang="de-DE" dirty="0" err="1">
                <a:solidFill>
                  <a:srgbClr val="666666"/>
                </a:solidFill>
                <a:latin typeface="Verdana" panose="020B0604030504040204" pitchFamily="34" charset="0"/>
              </a:rPr>
              <a:t>fractions</a:t>
            </a:r>
            <a:r>
              <a:rPr lang="de-DE" dirty="0">
                <a:solidFill>
                  <a:srgbClr val="666666"/>
                </a:solidFill>
                <a:latin typeface="Verdana" panose="020B0604030504040204" pitchFamily="34" charset="0"/>
              </a:rPr>
              <a:t> </a:t>
            </a:r>
            <a:r>
              <a:rPr lang="de-DE" dirty="0" err="1">
                <a:solidFill>
                  <a:srgbClr val="666666"/>
                </a:solidFill>
                <a:latin typeface="Verdana" panose="020B0604030504040204" pitchFamily="34" charset="0"/>
              </a:rPr>
              <a:t>of</a:t>
            </a:r>
            <a:r>
              <a:rPr lang="de-DE" dirty="0">
                <a:solidFill>
                  <a:srgbClr val="666666"/>
                </a:solidFill>
                <a:latin typeface="Verdana" panose="020B0604030504040204" pitchFamily="34" charset="0"/>
              </a:rPr>
              <a:t> </a:t>
            </a:r>
            <a:r>
              <a:rPr lang="de-DE" dirty="0" err="1">
                <a:solidFill>
                  <a:srgbClr val="666666"/>
                </a:solidFill>
                <a:latin typeface="Verdana" panose="020B0604030504040204" pitchFamily="34" charset="0"/>
              </a:rPr>
              <a:t>white</a:t>
            </a:r>
            <a:r>
              <a:rPr lang="de-DE" dirty="0">
                <a:solidFill>
                  <a:srgbClr val="666666"/>
                </a:solidFill>
                <a:latin typeface="Verdana" panose="020B0604030504040204" pitchFamily="34" charset="0"/>
              </a:rPr>
              <a:t> (</a:t>
            </a:r>
            <a:r>
              <a:rPr lang="de-DE" dirty="0" err="1"/>
              <a:t>a</a:t>
            </a:r>
            <a:r>
              <a:rPr lang="de-DE" baseline="-25000" dirty="0" err="1"/>
              <a:t>w</a:t>
            </a:r>
            <a:r>
              <a:rPr lang="de-DE" dirty="0">
                <a:solidFill>
                  <a:srgbClr val="666666"/>
                </a:solidFill>
                <a:latin typeface="Verdana" panose="020B0604030504040204" pitchFamily="34" charset="0"/>
              </a:rPr>
              <a:t>) </a:t>
            </a:r>
            <a:r>
              <a:rPr lang="de-DE" dirty="0" err="1">
                <a:solidFill>
                  <a:srgbClr val="666666"/>
                </a:solidFill>
                <a:latin typeface="Verdana" panose="020B0604030504040204" pitchFamily="34" charset="0"/>
              </a:rPr>
              <a:t>and</a:t>
            </a:r>
            <a:r>
              <a:rPr lang="de-DE" dirty="0">
                <a:solidFill>
                  <a:srgbClr val="666666"/>
                </a:solidFill>
                <a:latin typeface="Verdana" panose="020B0604030504040204" pitchFamily="34" charset="0"/>
              </a:rPr>
              <a:t> </a:t>
            </a:r>
            <a:r>
              <a:rPr lang="de-DE" dirty="0" err="1">
                <a:solidFill>
                  <a:srgbClr val="666666"/>
                </a:solidFill>
                <a:latin typeface="Verdana" panose="020B0604030504040204" pitchFamily="34" charset="0"/>
              </a:rPr>
              <a:t>black</a:t>
            </a:r>
            <a:r>
              <a:rPr lang="de-DE" dirty="0">
                <a:solidFill>
                  <a:srgbClr val="666666"/>
                </a:solidFill>
                <a:latin typeface="Verdana" panose="020B0604030504040204" pitchFamily="34" charset="0"/>
              </a:rPr>
              <a:t> (</a:t>
            </a:r>
            <a:r>
              <a:rPr lang="de-DE" dirty="0"/>
              <a:t>a</a:t>
            </a:r>
            <a:r>
              <a:rPr lang="de-DE" baseline="-25000" dirty="0"/>
              <a:t>b</a:t>
            </a:r>
            <a:r>
              <a:rPr lang="de-DE" dirty="0">
                <a:solidFill>
                  <a:srgbClr val="666666"/>
                </a:solidFill>
                <a:latin typeface="Verdana" panose="020B0604030504040204" pitchFamily="34" charset="0"/>
              </a:rPr>
              <a:t>) </a:t>
            </a:r>
            <a:r>
              <a:rPr lang="de-DE" dirty="0" err="1">
                <a:solidFill>
                  <a:srgbClr val="666666"/>
                </a:solidFill>
                <a:latin typeface="Verdana" panose="020B0604030504040204" pitchFamily="34" charset="0"/>
              </a:rPr>
              <a:t>daisies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A46FD81-26DB-F449-AE89-F07E3B9220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51" t="6478" r="11633" b="16529"/>
          <a:stretch/>
        </p:blipFill>
        <p:spPr>
          <a:xfrm>
            <a:off x="2333865" y="2476412"/>
            <a:ext cx="5614472" cy="1193710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01AFE352-8F63-EB42-BDDD-EFD452B2FD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8820" y="1787253"/>
            <a:ext cx="1997776" cy="2063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9E533056-FA30-414E-BD2A-8771DD63C2BF}"/>
              </a:ext>
            </a:extLst>
          </p:cNvPr>
          <p:cNvSpPr/>
          <p:nvPr/>
        </p:nvSpPr>
        <p:spPr>
          <a:xfrm>
            <a:off x="1524000" y="2004211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Growth rate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temperature</a:t>
            </a:r>
            <a:r>
              <a:rPr lang="de-DE" dirty="0"/>
              <a:t> </a:t>
            </a:r>
            <a:r>
              <a:rPr lang="de-DE" dirty="0" err="1"/>
              <a:t>dependent</a:t>
            </a:r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C7C2430D-C746-DE41-A1C8-60A4DD57430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41554"/>
          <a:stretch/>
        </p:blipFill>
        <p:spPr>
          <a:xfrm>
            <a:off x="3818729" y="4077519"/>
            <a:ext cx="4279900" cy="578964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390FCA30-663F-7C4E-A9CA-8608AEB972CF}"/>
              </a:ext>
            </a:extLst>
          </p:cNvPr>
          <p:cNvSpPr/>
          <p:nvPr/>
        </p:nvSpPr>
        <p:spPr>
          <a:xfrm>
            <a:off x="1708941" y="4217964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Planetary </a:t>
            </a:r>
            <a:r>
              <a:rPr lang="de-DE" dirty="0" err="1"/>
              <a:t>albedo</a:t>
            </a: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82217916-ADAA-B840-8FB4-0FF083E688F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9477" b="25398"/>
          <a:stretch/>
        </p:blipFill>
        <p:spPr>
          <a:xfrm>
            <a:off x="4060981" y="4867710"/>
            <a:ext cx="2933700" cy="578964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091CD740-0C2F-604A-A07C-F2DEE4BD5AD1}"/>
              </a:ext>
            </a:extLst>
          </p:cNvPr>
          <p:cNvSpPr/>
          <p:nvPr/>
        </p:nvSpPr>
        <p:spPr>
          <a:xfrm>
            <a:off x="1685183" y="4972526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err="1"/>
              <a:t>Gobal</a:t>
            </a:r>
            <a:r>
              <a:rPr lang="de-DE" dirty="0"/>
              <a:t> </a:t>
            </a:r>
            <a:r>
              <a:rPr lang="de-DE" dirty="0" err="1"/>
              <a:t>temperature</a:t>
            </a:r>
            <a:endParaRPr lang="de-DE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E5A66C79-4C88-8C40-B3D1-AB6949FF7F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64646" y="4699519"/>
            <a:ext cx="2809812" cy="1798750"/>
          </a:xfrm>
          <a:prstGeom prst="rect">
            <a:avLst/>
          </a:prstGeom>
        </p:spPr>
      </p:pic>
      <p:sp>
        <p:nvSpPr>
          <p:cNvPr id="15" name="Rechteck 14">
            <a:extLst>
              <a:ext uri="{FF2B5EF4-FFF2-40B4-BE49-F238E27FC236}">
                <a16:creationId xmlns:a16="http://schemas.microsoft.com/office/drawing/2014/main" id="{0B5389DA-9BEA-9F4E-8C9D-63F1DB6887F5}"/>
              </a:ext>
            </a:extLst>
          </p:cNvPr>
          <p:cNvSpPr/>
          <p:nvPr/>
        </p:nvSpPr>
        <p:spPr>
          <a:xfrm>
            <a:off x="4286781" y="5473235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L</a:t>
            </a:r>
            <a:r>
              <a:rPr lang="de-DE" dirty="0">
                <a:solidFill>
                  <a:srgbClr val="666666"/>
                </a:solidFill>
                <a:latin typeface="Verdana" panose="020B0604030504040204" pitchFamily="34" charset="0"/>
              </a:rPr>
              <a:t>: </a:t>
            </a:r>
            <a:r>
              <a:rPr lang="de-DE" dirty="0" err="1">
                <a:solidFill>
                  <a:srgbClr val="666666"/>
                </a:solidFill>
                <a:latin typeface="Verdana" panose="020B0604030504040204" pitchFamily="34" charset="0"/>
              </a:rPr>
              <a:t>luminosity</a:t>
            </a:r>
            <a:endParaRPr lang="de-DE" dirty="0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6F8B7E74-0048-A249-820A-414B2464ACA5}"/>
              </a:ext>
            </a:extLst>
          </p:cNvPr>
          <p:cNvSpPr/>
          <p:nvPr/>
        </p:nvSpPr>
        <p:spPr>
          <a:xfrm>
            <a:off x="6566495" y="6465672"/>
            <a:ext cx="41712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 dirty="0" err="1"/>
              <a:t>q</a:t>
            </a:r>
            <a:r>
              <a:rPr lang="de-DE" sz="1400" dirty="0"/>
              <a:t>=2.06×10</a:t>
            </a:r>
            <a:r>
              <a:rPr lang="de-DE" sz="1400" baseline="30000" dirty="0"/>
              <a:t>9</a:t>
            </a:r>
            <a:r>
              <a:rPr lang="de-DE" sz="1400" dirty="0">
                <a:solidFill>
                  <a:srgbClr val="666666"/>
                </a:solidFill>
                <a:latin typeface="Verdana" panose="020B0604030504040204" pitchFamily="34" charset="0"/>
              </a:rPr>
              <a:t> K</a:t>
            </a:r>
            <a:r>
              <a:rPr lang="de-DE" sz="1400" baseline="30000" dirty="0"/>
              <a:t>4</a:t>
            </a:r>
            <a:r>
              <a:rPr lang="de-DE" sz="1400" dirty="0">
                <a:solidFill>
                  <a:srgbClr val="666666"/>
                </a:solidFill>
                <a:latin typeface="Verdana" panose="020B0604030504040204" pitchFamily="34" charset="0"/>
              </a:rPr>
              <a:t> </a:t>
            </a:r>
            <a:r>
              <a:rPr lang="de-DE" sz="1400" dirty="0" err="1">
                <a:solidFill>
                  <a:srgbClr val="666666"/>
                </a:solidFill>
                <a:latin typeface="Verdana" panose="020B0604030504040204" pitchFamily="34" charset="0"/>
              </a:rPr>
              <a:t>is</a:t>
            </a:r>
            <a:r>
              <a:rPr lang="de-DE" sz="1400" dirty="0">
                <a:solidFill>
                  <a:srgbClr val="666666"/>
                </a:solidFill>
                <a:latin typeface="Verdana" panose="020B0604030504040204" pitchFamily="34" charset="0"/>
              </a:rPr>
              <a:t> a </a:t>
            </a:r>
            <a:r>
              <a:rPr lang="de-DE" sz="1400" dirty="0" err="1">
                <a:solidFill>
                  <a:srgbClr val="666666"/>
                </a:solidFill>
                <a:latin typeface="Verdana" panose="020B0604030504040204" pitchFamily="34" charset="0"/>
              </a:rPr>
              <a:t>heat</a:t>
            </a:r>
            <a:r>
              <a:rPr lang="de-DE" sz="1400" dirty="0">
                <a:solidFill>
                  <a:srgbClr val="666666"/>
                </a:solidFill>
                <a:latin typeface="Verdana" panose="020B0604030504040204" pitchFamily="34" charset="0"/>
              </a:rPr>
              <a:t> </a:t>
            </a:r>
            <a:r>
              <a:rPr lang="de-DE" sz="1400" dirty="0" err="1">
                <a:solidFill>
                  <a:srgbClr val="666666"/>
                </a:solidFill>
                <a:latin typeface="Verdana" panose="020B0604030504040204" pitchFamily="34" charset="0"/>
              </a:rPr>
              <a:t>transfert</a:t>
            </a:r>
            <a:r>
              <a:rPr lang="de-DE" sz="1400" dirty="0">
                <a:solidFill>
                  <a:srgbClr val="666666"/>
                </a:solidFill>
                <a:latin typeface="Verdana" panose="020B0604030504040204" pitchFamily="34" charset="0"/>
              </a:rPr>
              <a:t> </a:t>
            </a:r>
            <a:r>
              <a:rPr lang="de-DE" sz="1400" dirty="0" err="1">
                <a:solidFill>
                  <a:srgbClr val="666666"/>
                </a:solidFill>
                <a:latin typeface="Verdana" panose="020B0604030504040204" pitchFamily="34" charset="0"/>
              </a:rPr>
              <a:t>coefficient</a:t>
            </a:r>
            <a:endParaRPr lang="de-DE" sz="1400" dirty="0"/>
          </a:p>
        </p:txBody>
      </p:sp>
      <p:cxnSp>
        <p:nvCxnSpPr>
          <p:cNvPr id="18" name="Gerade Verbindung 17">
            <a:extLst>
              <a:ext uri="{FF2B5EF4-FFF2-40B4-BE49-F238E27FC236}">
                <a16:creationId xmlns:a16="http://schemas.microsoft.com/office/drawing/2014/main" id="{0901C6BE-9132-644C-A54B-DD81DB9CF98F}"/>
              </a:ext>
            </a:extLst>
          </p:cNvPr>
          <p:cNvCxnSpPr/>
          <p:nvPr/>
        </p:nvCxnSpPr>
        <p:spPr>
          <a:xfrm flipH="1">
            <a:off x="1631504" y="3933056"/>
            <a:ext cx="885698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itel 1">
            <a:extLst>
              <a:ext uri="{FF2B5EF4-FFF2-40B4-BE49-F238E27FC236}">
                <a16:creationId xmlns:a16="http://schemas.microsoft.com/office/drawing/2014/main" id="{3545410E-58BC-0E4B-AE89-7C4B0C1F8B1D}"/>
              </a:ext>
            </a:extLst>
          </p:cNvPr>
          <p:cNvSpPr txBox="1">
            <a:spLocks/>
          </p:cNvSpPr>
          <p:nvPr/>
        </p:nvSpPr>
        <p:spPr bwMode="auto">
          <a:xfrm>
            <a:off x="1493130" y="6021344"/>
            <a:ext cx="3619028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CC3300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CC3300"/>
                </a:solidFill>
                <a:latin typeface="Comic Sans MS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CC3300"/>
                </a:solidFill>
                <a:latin typeface="Comic Sans MS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CC3300"/>
                </a:solidFill>
                <a:latin typeface="Comic Sans MS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CC3300"/>
                </a:solidFill>
                <a:latin typeface="Comic Sans MS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3300"/>
                </a:solidFill>
                <a:latin typeface="Comic Sans MS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3300"/>
                </a:solidFill>
                <a:latin typeface="Comic Sans MS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3300"/>
                </a:solidFill>
                <a:latin typeface="Comic Sans MS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C3300"/>
                </a:solidFill>
                <a:latin typeface="Comic Sans MS" pitchFamily="34" charset="0"/>
              </a:defRPr>
            </a:lvl9pPr>
          </a:lstStyle>
          <a:p>
            <a:r>
              <a:rPr lang="de-DE" sz="3200" kern="0" dirty="0" err="1"/>
              <a:t>Climate</a:t>
            </a:r>
            <a:r>
              <a:rPr lang="de-DE" sz="3200" kern="0" dirty="0"/>
              <a:t> Model</a:t>
            </a:r>
          </a:p>
        </p:txBody>
      </p:sp>
    </p:spTree>
    <p:extLst>
      <p:ext uri="{BB962C8B-B14F-4D97-AF65-F5344CB8AC3E}">
        <p14:creationId xmlns:p14="http://schemas.microsoft.com/office/powerpoint/2010/main" val="3656415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CD025C-EC1B-324C-A679-4F4E9EBD3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132" y="913646"/>
            <a:ext cx="7338830" cy="836613"/>
          </a:xfrm>
        </p:spPr>
        <p:txBody>
          <a:bodyPr/>
          <a:lstStyle/>
          <a:p>
            <a:r>
              <a:rPr lang="de-DE" dirty="0" err="1"/>
              <a:t>Exercise</a:t>
            </a:r>
            <a:r>
              <a:rPr lang="de-DE" dirty="0"/>
              <a:t> </a:t>
            </a:r>
            <a:r>
              <a:rPr lang="de-DE" dirty="0" err="1"/>
              <a:t>daisy</a:t>
            </a:r>
            <a:r>
              <a:rPr lang="de-DE" dirty="0"/>
              <a:t> 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47DBC1F2-105B-9646-9DA1-81B11119A62E}"/>
              </a:ext>
            </a:extLst>
          </p:cNvPr>
          <p:cNvSpPr/>
          <p:nvPr/>
        </p:nvSpPr>
        <p:spPr>
          <a:xfrm>
            <a:off x="2016429" y="1964934"/>
            <a:ext cx="8424936" cy="41940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1) Run Daisy World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with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the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2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Daisies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-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black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and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white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.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Notice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for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what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range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of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luminosity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the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daisies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manage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to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control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the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planet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temperature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de-DE" dirty="0">
              <a:solidFill>
                <a:srgbClr val="333333"/>
              </a:solidFill>
              <a:latin typeface="Helvetica Neue" panose="02000503000000020004" pitchFamily="2" charset="0"/>
            </a:endParaRPr>
          </a:p>
          <a:p>
            <a:pPr>
              <a:lnSpc>
                <a:spcPct val="150000"/>
              </a:lnSpc>
            </a:pP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2) Do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you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think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control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would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be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better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if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you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set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the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low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and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high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albedos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(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for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black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and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white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)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to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a wider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spread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?</a:t>
            </a:r>
          </a:p>
          <a:p>
            <a:pPr>
              <a:lnSpc>
                <a:spcPct val="150000"/>
              </a:lnSpc>
            </a:pPr>
            <a:endParaRPr lang="de-DE" dirty="0">
              <a:solidFill>
                <a:srgbClr val="333333"/>
              </a:solidFill>
              <a:latin typeface="Helvetica Neue" panose="02000503000000020004" pitchFamily="2" charset="0"/>
            </a:endParaRPr>
          </a:p>
          <a:p>
            <a:pPr>
              <a:lnSpc>
                <a:spcPct val="150000"/>
              </a:lnSpc>
            </a:pP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3)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You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will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notice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that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the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living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area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(“total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daisies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”)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doesn’t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exceed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70%. The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deathrate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is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set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to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0.3,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which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may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explain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the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living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percentage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being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no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more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than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0.7. Play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with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the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deathrate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parameter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.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What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does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the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deathrate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do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to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the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daisies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’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ability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to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control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their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environment’s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temperature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?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To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the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</a:t>
            </a:r>
            <a:r>
              <a:rPr lang="de-DE" dirty="0" err="1">
                <a:solidFill>
                  <a:srgbClr val="333333"/>
                </a:solidFill>
                <a:latin typeface="Helvetica Neue" panose="02000503000000020004" pitchFamily="2" charset="0"/>
              </a:rPr>
              <a:t>species</a:t>
            </a:r>
            <a:r>
              <a:rPr lang="de-DE" dirty="0">
                <a:solidFill>
                  <a:srgbClr val="333333"/>
                </a:solidFill>
                <a:latin typeface="Helvetica Neue" panose="02000503000000020004" pitchFamily="2" charset="0"/>
              </a:rPr>
              <a:t> mix?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3B43B076-A858-7A4B-861E-3CB01267A43C}"/>
              </a:ext>
            </a:extLst>
          </p:cNvPr>
          <p:cNvSpPr/>
          <p:nvPr/>
        </p:nvSpPr>
        <p:spPr>
          <a:xfrm>
            <a:off x="2505236" y="237306"/>
            <a:ext cx="67494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/>
              <a:t>https://</a:t>
            </a:r>
            <a:r>
              <a:rPr lang="de-DE" sz="2400" dirty="0" err="1"/>
              <a:t>paleodyn.uni-bremen.de</a:t>
            </a:r>
            <a:r>
              <a:rPr lang="de-DE" sz="2400" dirty="0"/>
              <a:t>/</a:t>
            </a:r>
            <a:r>
              <a:rPr lang="de-DE" sz="2400" dirty="0" err="1"/>
              <a:t>study</a:t>
            </a:r>
            <a:r>
              <a:rPr lang="de-DE" sz="2400" dirty="0"/>
              <a:t>/MES/</a:t>
            </a:r>
            <a:r>
              <a:rPr lang="de-DE" sz="2400" dirty="0" err="1"/>
              <a:t>daisy</a:t>
            </a:r>
            <a:r>
              <a:rPr lang="de-DE" sz="2400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681538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BBE8067-30FF-4168-A62A-AABE9917BE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508" y="1297870"/>
            <a:ext cx="6662191" cy="3791938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D03AB208-476A-0119-0B4E-5942F2F78572}"/>
              </a:ext>
            </a:extLst>
          </p:cNvPr>
          <p:cNvSpPr txBox="1"/>
          <p:nvPr/>
        </p:nvSpPr>
        <p:spPr>
          <a:xfrm>
            <a:off x="2198559" y="4937904"/>
            <a:ext cx="653758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solidFill>
                  <a:srgbClr val="000000"/>
                </a:solidFill>
                <a:latin typeface="TradeGothic"/>
              </a:rPr>
              <a:t>Country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sizes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show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the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number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of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 </a:t>
            </a:r>
            <a:r>
              <a:rPr lang="de-DE" sz="1500" b="1" dirty="0" err="1">
                <a:solidFill>
                  <a:srgbClr val="000000"/>
                </a:solidFill>
                <a:latin typeface="TradeGothic"/>
              </a:rPr>
              <a:t>people</a:t>
            </a:r>
            <a:r>
              <a:rPr lang="de-DE" sz="1500" b="1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sz="1500" b="1" dirty="0" err="1">
                <a:solidFill>
                  <a:srgbClr val="000000"/>
                </a:solidFill>
                <a:latin typeface="TradeGothic"/>
              </a:rPr>
              <a:t>living</a:t>
            </a:r>
            <a:r>
              <a:rPr lang="de-DE" sz="1500" b="1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sz="1500" b="1" dirty="0" err="1">
                <a:solidFill>
                  <a:srgbClr val="000000"/>
                </a:solidFill>
                <a:latin typeface="TradeGothic"/>
              </a:rPr>
              <a:t>less</a:t>
            </a:r>
            <a:r>
              <a:rPr lang="de-DE" sz="1500" b="1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sz="1500" b="1" dirty="0" err="1">
                <a:solidFill>
                  <a:srgbClr val="000000"/>
                </a:solidFill>
                <a:latin typeface="TradeGothic"/>
              </a:rPr>
              <a:t>than</a:t>
            </a:r>
            <a:r>
              <a:rPr lang="de-DE" sz="1500" b="1" dirty="0">
                <a:solidFill>
                  <a:srgbClr val="000000"/>
                </a:solidFill>
                <a:latin typeface="TradeGothic"/>
              </a:rPr>
              <a:t> 5m </a:t>
            </a:r>
            <a:r>
              <a:rPr lang="de-DE" sz="1500" b="1" dirty="0" err="1">
                <a:solidFill>
                  <a:srgbClr val="000000"/>
                </a:solidFill>
                <a:latin typeface="TradeGothic"/>
              </a:rPr>
              <a:t>above</a:t>
            </a:r>
            <a:r>
              <a:rPr lang="de-DE" sz="1500" b="1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sz="1500" b="1" dirty="0" err="1">
                <a:solidFill>
                  <a:srgbClr val="000000"/>
                </a:solidFill>
                <a:latin typeface="TradeGothic"/>
              </a:rPr>
              <a:t>sea</a:t>
            </a:r>
            <a:r>
              <a:rPr lang="de-DE" sz="1500" b="1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sz="1500" b="1" dirty="0" err="1">
                <a:solidFill>
                  <a:srgbClr val="000000"/>
                </a:solidFill>
                <a:latin typeface="TradeGothic"/>
              </a:rPr>
              <a:t>level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.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Some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low-lying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populations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will find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themselves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exposed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to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rising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sea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levels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in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the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coming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decades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 and </a:t>
            </a:r>
            <a:r>
              <a:rPr lang="de-DE" dirty="0" err="1">
                <a:solidFill>
                  <a:srgbClr val="000000"/>
                </a:solidFill>
                <a:latin typeface="TradeGothic"/>
              </a:rPr>
              <a:t>centuries</a:t>
            </a:r>
            <a:r>
              <a:rPr lang="de-DE" dirty="0">
                <a:solidFill>
                  <a:srgbClr val="000000"/>
                </a:solidFill>
                <a:latin typeface="TradeGothic"/>
              </a:rPr>
              <a:t>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4366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45"/>
          <p:cNvSpPr/>
          <p:nvPr/>
        </p:nvSpPr>
        <p:spPr>
          <a:xfrm>
            <a:off x="2737526" y="1540140"/>
            <a:ext cx="3240000" cy="3674799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000000"/>
              </a:buClr>
              <a:buSzPts val="1800"/>
              <a:defRPr/>
            </a:pPr>
            <a:endParaRPr sz="135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45"/>
          <p:cNvSpPr/>
          <p:nvPr/>
        </p:nvSpPr>
        <p:spPr>
          <a:xfrm>
            <a:off x="6222047" y="1540140"/>
            <a:ext cx="3272400" cy="3674799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000000"/>
              </a:buClr>
              <a:buSzPts val="1800"/>
              <a:defRPr/>
            </a:pPr>
            <a:endParaRPr sz="135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45"/>
          <p:cNvSpPr txBox="1"/>
          <p:nvPr/>
        </p:nvSpPr>
        <p:spPr>
          <a:xfrm>
            <a:off x="6222047" y="3030161"/>
            <a:ext cx="1229664" cy="71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r" defTabSz="685800">
              <a:buClr>
                <a:srgbClr val="000000"/>
              </a:buClr>
              <a:buSzPts val="3600"/>
              <a:defRPr/>
            </a:pPr>
            <a:r>
              <a:rPr lang="en-GB" sz="2700" kern="0">
                <a:solidFill>
                  <a:srgbClr val="F79646"/>
                </a:solidFill>
                <a:latin typeface="Calibri"/>
                <a:ea typeface="Calibri"/>
                <a:cs typeface="Calibri"/>
                <a:sym typeface="Calibri"/>
              </a:rPr>
              <a:t>29%</a:t>
            </a:r>
            <a:endParaRPr sz="10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r" defTabSz="685800">
              <a:buClr>
                <a:srgbClr val="000000"/>
              </a:buClr>
              <a:buSzPts val="2000"/>
              <a:defRPr/>
            </a:pPr>
            <a:r>
              <a:rPr lang="en-GB" sz="1500" kern="0">
                <a:solidFill>
                  <a:srgbClr val="4C9BDB"/>
                </a:solidFill>
                <a:latin typeface="Calibri"/>
                <a:ea typeface="Calibri"/>
                <a:cs typeface="Calibri"/>
                <a:sym typeface="Calibri"/>
              </a:rPr>
              <a:t>11.2 GtCO</a:t>
            </a:r>
            <a:r>
              <a:rPr lang="en-GB" sz="1500" kern="0" baseline="-25000">
                <a:solidFill>
                  <a:srgbClr val="4C9BDB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1500" kern="0">
                <a:solidFill>
                  <a:srgbClr val="4C9BDB"/>
                </a:solidFill>
                <a:latin typeface="Calibri"/>
                <a:ea typeface="Calibri"/>
                <a:cs typeface="Calibri"/>
                <a:sym typeface="Calibri"/>
              </a:rPr>
              <a:t>/yr</a:t>
            </a:r>
            <a:endParaRPr sz="1500" kern="0" baseline="30000">
              <a:solidFill>
                <a:srgbClr val="4C9BD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p45"/>
          <p:cNvSpPr txBox="1">
            <a:spLocks noGrp="1"/>
          </p:cNvSpPr>
          <p:nvPr>
            <p:ph type="body" idx="4294967295"/>
          </p:nvPr>
        </p:nvSpPr>
        <p:spPr>
          <a:xfrm>
            <a:off x="2362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40" tIns="45720" rIns="91440" bIns="45720" rtlCol="0" anchor="b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GB" sz="900" noProof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1" name="Google Shape;451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4478" y="3644316"/>
            <a:ext cx="1779071" cy="1147500"/>
          </a:xfrm>
          <a:prstGeom prst="rect">
            <a:avLst/>
          </a:prstGeom>
          <a:noFill/>
          <a:ln w="19050" cap="flat" cmpd="sng">
            <a:solidFill>
              <a:srgbClr val="4C9BDB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452" name="Google Shape;452;p45"/>
          <p:cNvSpPr txBox="1"/>
          <p:nvPr/>
        </p:nvSpPr>
        <p:spPr>
          <a:xfrm>
            <a:off x="6246768" y="4240476"/>
            <a:ext cx="1229664" cy="71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r" defTabSz="685800">
              <a:buClr>
                <a:srgbClr val="000000"/>
              </a:buClr>
              <a:buSzPts val="3600"/>
              <a:defRPr/>
            </a:pPr>
            <a:r>
              <a:rPr lang="en-GB" sz="2700" kern="0">
                <a:solidFill>
                  <a:srgbClr val="F79646"/>
                </a:solidFill>
                <a:latin typeface="Calibri"/>
                <a:ea typeface="Calibri"/>
                <a:cs typeface="Calibri"/>
                <a:sym typeface="Calibri"/>
              </a:rPr>
              <a:t>26%</a:t>
            </a:r>
            <a:endParaRPr sz="10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r" defTabSz="685800">
              <a:buClr>
                <a:srgbClr val="000000"/>
              </a:buClr>
              <a:buSzPts val="2000"/>
              <a:defRPr/>
            </a:pPr>
            <a:r>
              <a:rPr lang="en-GB" sz="1500" kern="0">
                <a:solidFill>
                  <a:srgbClr val="4C9BDB"/>
                </a:solidFill>
                <a:latin typeface="Calibri"/>
                <a:ea typeface="Calibri"/>
                <a:cs typeface="Calibri"/>
                <a:sym typeface="Calibri"/>
              </a:rPr>
              <a:t>10.2 GtCO</a:t>
            </a:r>
            <a:r>
              <a:rPr lang="en-GB" sz="1500" kern="0" baseline="-25000">
                <a:solidFill>
                  <a:srgbClr val="4C9BDB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1500" kern="0">
                <a:solidFill>
                  <a:srgbClr val="4C9BDB"/>
                </a:solidFill>
                <a:latin typeface="Calibri"/>
                <a:ea typeface="Calibri"/>
                <a:cs typeface="Calibri"/>
                <a:sym typeface="Calibri"/>
              </a:rPr>
              <a:t>/yr</a:t>
            </a:r>
            <a:endParaRPr sz="1500" kern="0" baseline="30000">
              <a:solidFill>
                <a:srgbClr val="4C9BD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3" name="Google Shape;453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67775" y="2008220"/>
            <a:ext cx="1779071" cy="1147500"/>
          </a:xfrm>
          <a:prstGeom prst="rect">
            <a:avLst/>
          </a:prstGeom>
          <a:noFill/>
          <a:ln w="19050" cap="flat" cmpd="sng">
            <a:solidFill>
              <a:srgbClr val="4C9BDB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454" name="Google Shape;454;p4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60328" y="2803789"/>
            <a:ext cx="1779070" cy="1147500"/>
          </a:xfrm>
          <a:prstGeom prst="rect">
            <a:avLst/>
          </a:prstGeom>
          <a:noFill/>
          <a:ln w="19050" cap="flat" cmpd="sng">
            <a:solidFill>
              <a:srgbClr val="4C9BDB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455" name="Google Shape;455;p4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464318" y="1579214"/>
            <a:ext cx="1779069" cy="1147500"/>
          </a:xfrm>
          <a:prstGeom prst="rect">
            <a:avLst/>
          </a:prstGeom>
          <a:noFill/>
          <a:ln w="19050" cap="flat" cmpd="sng">
            <a:solidFill>
              <a:srgbClr val="4C9BDB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456" name="Google Shape;456;p45"/>
          <p:cNvSpPr txBox="1"/>
          <p:nvPr/>
        </p:nvSpPr>
        <p:spPr>
          <a:xfrm>
            <a:off x="4696967" y="2242922"/>
            <a:ext cx="1229663" cy="71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defTabSz="685800">
              <a:buClr>
                <a:srgbClr val="000000"/>
              </a:buClr>
              <a:buSzPts val="2000"/>
              <a:defRPr/>
            </a:pPr>
            <a:r>
              <a:rPr lang="en-GB" sz="1500" kern="0">
                <a:solidFill>
                  <a:srgbClr val="4C9BDB"/>
                </a:solidFill>
                <a:latin typeface="Calibri"/>
                <a:ea typeface="Calibri"/>
                <a:cs typeface="Calibri"/>
                <a:sym typeface="Calibri"/>
              </a:rPr>
              <a:t>34.8 GtCO</a:t>
            </a:r>
            <a:r>
              <a:rPr lang="en-GB" sz="1500" kern="0" baseline="-25000">
                <a:solidFill>
                  <a:srgbClr val="4C9BDB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1500" kern="0">
                <a:solidFill>
                  <a:srgbClr val="4C9BDB"/>
                </a:solidFill>
                <a:latin typeface="Calibri"/>
                <a:ea typeface="Calibri"/>
                <a:cs typeface="Calibri"/>
                <a:sym typeface="Calibri"/>
              </a:rPr>
              <a:t>/yr</a:t>
            </a:r>
            <a:endParaRPr sz="1500" kern="0">
              <a:solidFill>
                <a:srgbClr val="4C9BD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defTabSz="685800">
              <a:buClr>
                <a:srgbClr val="000000"/>
              </a:buClr>
              <a:buSzPts val="3600"/>
              <a:defRPr/>
            </a:pPr>
            <a:r>
              <a:rPr lang="en-GB" sz="2700" kern="0">
                <a:solidFill>
                  <a:srgbClr val="F79646"/>
                </a:solidFill>
                <a:latin typeface="Calibri"/>
                <a:ea typeface="Calibri"/>
                <a:cs typeface="Calibri"/>
                <a:sym typeface="Calibri"/>
              </a:rPr>
              <a:t>89%</a:t>
            </a:r>
            <a:endParaRPr sz="10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45"/>
          <p:cNvSpPr txBox="1"/>
          <p:nvPr/>
        </p:nvSpPr>
        <p:spPr>
          <a:xfrm>
            <a:off x="4696966" y="3844544"/>
            <a:ext cx="1132282" cy="71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defTabSz="685800">
              <a:buClr>
                <a:srgbClr val="000000"/>
              </a:buClr>
              <a:buSzPts val="3600"/>
              <a:defRPr/>
            </a:pPr>
            <a:r>
              <a:rPr lang="en-GB" sz="2700" kern="0">
                <a:solidFill>
                  <a:srgbClr val="F79646"/>
                </a:solidFill>
                <a:latin typeface="Calibri"/>
                <a:ea typeface="Calibri"/>
                <a:cs typeface="Calibri"/>
                <a:sym typeface="Calibri"/>
              </a:rPr>
              <a:t>11%</a:t>
            </a:r>
            <a:endParaRPr sz="2700" kern="0" baseline="30000">
              <a:solidFill>
                <a:srgbClr val="F7964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defTabSz="685800">
              <a:buClr>
                <a:srgbClr val="000000"/>
              </a:buClr>
              <a:buSzPts val="2000"/>
              <a:defRPr/>
            </a:pPr>
            <a:r>
              <a:rPr lang="en-GB" sz="1500" kern="0">
                <a:solidFill>
                  <a:srgbClr val="4C9BDB"/>
                </a:solidFill>
                <a:latin typeface="Calibri"/>
                <a:ea typeface="Calibri"/>
                <a:cs typeface="Calibri"/>
                <a:sym typeface="Calibri"/>
              </a:rPr>
              <a:t>4.1 GtCO</a:t>
            </a:r>
            <a:r>
              <a:rPr lang="en-GB" sz="1500" kern="0" baseline="-25000">
                <a:solidFill>
                  <a:srgbClr val="4C9BDB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1500" kern="0">
                <a:solidFill>
                  <a:srgbClr val="4C9BDB"/>
                </a:solidFill>
                <a:latin typeface="Calibri"/>
                <a:ea typeface="Calibri"/>
                <a:cs typeface="Calibri"/>
                <a:sym typeface="Calibri"/>
              </a:rPr>
              <a:t>/yr</a:t>
            </a:r>
            <a:endParaRPr sz="1500" kern="0" baseline="30000">
              <a:solidFill>
                <a:srgbClr val="4C9BD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45"/>
          <p:cNvSpPr txBox="1"/>
          <p:nvPr/>
        </p:nvSpPr>
        <p:spPr>
          <a:xfrm>
            <a:off x="6230664" y="2024562"/>
            <a:ext cx="1229664" cy="71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r" defTabSz="685800">
              <a:buClr>
                <a:srgbClr val="000000"/>
              </a:buClr>
              <a:buSzPts val="2000"/>
              <a:defRPr/>
            </a:pPr>
            <a:r>
              <a:rPr lang="en-GB" sz="1500" kern="0" dirty="0">
                <a:solidFill>
                  <a:srgbClr val="4C9BDB"/>
                </a:solidFill>
                <a:latin typeface="Calibri"/>
                <a:ea typeface="Calibri"/>
                <a:cs typeface="Calibri"/>
                <a:sym typeface="Calibri"/>
              </a:rPr>
              <a:t>18.6 GtCO</a:t>
            </a:r>
            <a:r>
              <a:rPr lang="en-GB" sz="1500" kern="0" baseline="-25000" dirty="0">
                <a:solidFill>
                  <a:srgbClr val="4C9BDB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1500" kern="0" dirty="0">
                <a:solidFill>
                  <a:srgbClr val="4C9BDB"/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r>
              <a:rPr lang="en-GB" sz="1500" kern="0" dirty="0" err="1">
                <a:solidFill>
                  <a:srgbClr val="4C9BDB"/>
                </a:solidFill>
                <a:latin typeface="Calibri"/>
                <a:ea typeface="Calibri"/>
                <a:cs typeface="Calibri"/>
                <a:sym typeface="Calibri"/>
              </a:rPr>
              <a:t>yr</a:t>
            </a:r>
            <a:endParaRPr sz="1500" kern="0" baseline="30000" dirty="0">
              <a:solidFill>
                <a:srgbClr val="4C9BD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r" defTabSz="685800">
              <a:buClr>
                <a:srgbClr val="000000"/>
              </a:buClr>
              <a:buSzPts val="3600"/>
              <a:defRPr/>
            </a:pPr>
            <a:r>
              <a:rPr lang="en-GB" sz="2700" kern="0" dirty="0">
                <a:solidFill>
                  <a:srgbClr val="F79646"/>
                </a:solidFill>
                <a:latin typeface="Calibri"/>
                <a:ea typeface="Calibri"/>
                <a:cs typeface="Calibri"/>
                <a:sym typeface="Calibri"/>
              </a:rPr>
              <a:t>48%</a:t>
            </a:r>
            <a:endParaRPr sz="105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9" name="Google Shape;459;p4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460329" y="4024515"/>
            <a:ext cx="1779069" cy="1147500"/>
          </a:xfrm>
          <a:prstGeom prst="rect">
            <a:avLst/>
          </a:prstGeom>
          <a:noFill/>
          <a:ln w="19050" cap="flat" cmpd="sng">
            <a:solidFill>
              <a:srgbClr val="4C9BDB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460" name="Google Shape;460;p45"/>
          <p:cNvSpPr txBox="1"/>
          <p:nvPr/>
        </p:nvSpPr>
        <p:spPr>
          <a:xfrm>
            <a:off x="5131142" y="1592570"/>
            <a:ext cx="1692771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 defTabSz="685800">
              <a:buClr>
                <a:srgbClr val="000000"/>
              </a:buClr>
              <a:buSzPts val="2400"/>
              <a:defRPr/>
            </a:pPr>
            <a:r>
              <a:rPr lang="en-GB" b="1" kern="0">
                <a:solidFill>
                  <a:srgbClr val="4C9BDB"/>
                </a:solidFill>
                <a:latin typeface="Calibri"/>
                <a:ea typeface="Calibri"/>
                <a:cs typeface="Calibri"/>
                <a:sym typeface="Calibri"/>
              </a:rPr>
              <a:t>Sources  =  Sinks</a:t>
            </a:r>
            <a:endParaRPr b="1" kern="0" baseline="30000">
              <a:solidFill>
                <a:srgbClr val="4C9BD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45"/>
          <p:cNvSpPr txBox="1"/>
          <p:nvPr/>
        </p:nvSpPr>
        <p:spPr>
          <a:xfrm>
            <a:off x="5586590" y="5247785"/>
            <a:ext cx="1009169" cy="507801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 defTabSz="685800">
              <a:buClr>
                <a:srgbClr val="000000"/>
              </a:buClr>
              <a:buSzPts val="2400"/>
              <a:defRPr/>
            </a:pPr>
            <a:r>
              <a:rPr lang="en-GB" kern="0">
                <a:solidFill>
                  <a:srgbClr val="F79646"/>
                </a:solidFill>
                <a:latin typeface="Calibri"/>
                <a:ea typeface="Calibri"/>
                <a:cs typeface="Calibri"/>
                <a:sym typeface="Calibri"/>
              </a:rPr>
              <a:t>3%</a:t>
            </a:r>
            <a:endParaRPr sz="10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685800">
              <a:buClr>
                <a:srgbClr val="000000"/>
              </a:buClr>
              <a:buSzPts val="1400"/>
              <a:defRPr/>
            </a:pPr>
            <a:r>
              <a:rPr lang="en-GB" sz="1050" kern="0">
                <a:solidFill>
                  <a:srgbClr val="4C9BDB"/>
                </a:solidFill>
                <a:latin typeface="Calibri"/>
                <a:ea typeface="Calibri"/>
                <a:cs typeface="Calibri"/>
                <a:sym typeface="Calibri"/>
              </a:rPr>
              <a:t>-1.0 GtCO</a:t>
            </a:r>
            <a:r>
              <a:rPr lang="en-GB" sz="1050" kern="0" baseline="-25000">
                <a:solidFill>
                  <a:srgbClr val="4C9BDB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1050" kern="0">
                <a:solidFill>
                  <a:srgbClr val="4C9BDB"/>
                </a:solidFill>
                <a:latin typeface="Calibri"/>
                <a:ea typeface="Calibri"/>
                <a:cs typeface="Calibri"/>
                <a:sym typeface="Calibri"/>
              </a:rPr>
              <a:t>/yr</a:t>
            </a:r>
            <a:endParaRPr sz="1050" kern="0" baseline="30000">
              <a:solidFill>
                <a:srgbClr val="4C9BD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45"/>
          <p:cNvSpPr/>
          <p:nvPr/>
        </p:nvSpPr>
        <p:spPr>
          <a:xfrm>
            <a:off x="2738976" y="5309198"/>
            <a:ext cx="2847612" cy="415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r" defTabSz="685800">
              <a:buClr>
                <a:srgbClr val="000000"/>
              </a:buClr>
              <a:buSzPts val="1800"/>
              <a:defRPr/>
            </a:pPr>
            <a:r>
              <a:rPr lang="en-GB" sz="135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Budget Imbalance: </a:t>
            </a:r>
            <a:br>
              <a:rPr lang="en-GB" sz="135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9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(the difference between estimated sources &amp; sinks)</a:t>
            </a:r>
            <a:endParaRPr sz="10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7B18037A-75F7-41D7-9CE0-F95D5FB4CC4C}"/>
              </a:ext>
            </a:extLst>
          </p:cNvPr>
          <p:cNvSpPr txBox="1"/>
          <p:nvPr/>
        </p:nvSpPr>
        <p:spPr>
          <a:xfrm>
            <a:off x="2792762" y="919293"/>
            <a:ext cx="7875239" cy="484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de-DE" sz="2550" b="1" dirty="0" err="1">
                <a:solidFill>
                  <a:prstClr val="black"/>
                </a:solidFill>
                <a:latin typeface="Comic Sans MS" panose="030F0702030302020204" pitchFamily="66" charset="0"/>
              </a:rPr>
              <a:t>Where</a:t>
            </a:r>
            <a:r>
              <a:rPr lang="de-DE" sz="2550" b="1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de-DE" sz="2550" b="1" dirty="0" err="1">
                <a:solidFill>
                  <a:prstClr val="black"/>
                </a:solidFill>
                <a:latin typeface="Comic Sans MS" panose="030F0702030302020204" pitchFamily="66" charset="0"/>
              </a:rPr>
              <a:t>is</a:t>
            </a:r>
            <a:r>
              <a:rPr lang="de-DE" sz="2550" b="1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de-DE" sz="2550" b="1" dirty="0" err="1">
                <a:solidFill>
                  <a:prstClr val="black"/>
                </a:solidFill>
                <a:latin typeface="Comic Sans MS" panose="030F0702030302020204" pitchFamily="66" charset="0"/>
              </a:rPr>
              <a:t>the</a:t>
            </a:r>
            <a:r>
              <a:rPr lang="de-DE" sz="2550" b="1" dirty="0">
                <a:solidFill>
                  <a:prstClr val="black"/>
                </a:solidFill>
                <a:latin typeface="Comic Sans MS" panose="030F0702030302020204" pitchFamily="66" charset="0"/>
              </a:rPr>
              <a:t> CO</a:t>
            </a:r>
            <a:r>
              <a:rPr lang="de-DE" sz="2550" b="1" baseline="-25000" dirty="0">
                <a:solidFill>
                  <a:prstClr val="black"/>
                </a:solidFill>
                <a:latin typeface="Comic Sans MS" panose="030F0702030302020204" pitchFamily="66" charset="0"/>
              </a:rPr>
              <a:t>2</a:t>
            </a:r>
            <a:r>
              <a:rPr lang="de-DE" sz="2550" b="1" dirty="0">
                <a:solidFill>
                  <a:prstClr val="black"/>
                </a:solidFill>
                <a:latin typeface="Comic Sans MS" panose="030F0702030302020204" pitchFamily="66" charset="0"/>
              </a:rPr>
              <a:t> ? </a:t>
            </a: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2B200CB9-2385-47E2-BE23-6A8811A76549}"/>
              </a:ext>
            </a:extLst>
          </p:cNvPr>
          <p:cNvSpPr/>
          <p:nvPr/>
        </p:nvSpPr>
        <p:spPr>
          <a:xfrm>
            <a:off x="6636061" y="2241629"/>
            <a:ext cx="874975" cy="5424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de-DE" sz="13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8FF6348E-2C88-4CFC-A388-969AA1C0466D}"/>
              </a:ext>
            </a:extLst>
          </p:cNvPr>
          <p:cNvSpPr/>
          <p:nvPr/>
        </p:nvSpPr>
        <p:spPr>
          <a:xfrm>
            <a:off x="8774784" y="5690283"/>
            <a:ext cx="21563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dirty="0">
                <a:solidFill>
                  <a:prstClr val="black"/>
                </a:solidFill>
                <a:latin typeface="Comic Sans MS" panose="030F0702030302020204" pitchFamily="66" charset="0"/>
              </a:rPr>
              <a:t>(Data: 2011-2020)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space_time_scal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97" y="2010264"/>
            <a:ext cx="7280553" cy="4680356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6080640" y="1719650"/>
            <a:ext cx="764661" cy="446856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2197216" y="3073400"/>
            <a:ext cx="965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Symbol" charset="2"/>
                <a:cs typeface="Symbol" charset="2"/>
              </a:rPr>
              <a:t>p</a:t>
            </a:r>
            <a:r>
              <a:rPr lang="de-DE" dirty="0"/>
              <a:t> * 10</a:t>
            </a:r>
            <a:r>
              <a:rPr lang="de-DE" baseline="30000" dirty="0"/>
              <a:t>7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5499216" y="6505954"/>
            <a:ext cx="234938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de-DE" dirty="0"/>
              <a:t>Global                             </a:t>
            </a:r>
          </a:p>
        </p:txBody>
      </p:sp>
      <p:sp>
        <p:nvSpPr>
          <p:cNvPr id="9" name="Rechteck 8"/>
          <p:cNvSpPr/>
          <p:nvPr/>
        </p:nvSpPr>
        <p:spPr>
          <a:xfrm>
            <a:off x="2215722" y="1875714"/>
            <a:ext cx="2699178" cy="4393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/>
          <p:cNvSpPr txBox="1"/>
          <p:nvPr/>
        </p:nvSpPr>
        <p:spPr>
          <a:xfrm>
            <a:off x="2197216" y="1930400"/>
            <a:ext cx="9650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Symbol" charset="2"/>
                <a:cs typeface="Symbol" charset="2"/>
              </a:rPr>
              <a:t>p</a:t>
            </a:r>
            <a:r>
              <a:rPr lang="de-DE" dirty="0"/>
              <a:t> * 10</a:t>
            </a:r>
            <a:r>
              <a:rPr lang="de-DE" baseline="30000" dirty="0"/>
              <a:t>10</a:t>
            </a:r>
          </a:p>
          <a:p>
            <a:endParaRPr lang="de-DE" baseline="30000" dirty="0"/>
          </a:p>
        </p:txBody>
      </p:sp>
      <p:sp>
        <p:nvSpPr>
          <p:cNvPr id="11" name="Textfeld 10"/>
          <p:cNvSpPr txBox="1"/>
          <p:nvPr/>
        </p:nvSpPr>
        <p:spPr>
          <a:xfrm>
            <a:off x="2215722" y="1678801"/>
            <a:ext cx="9650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Millenia</a:t>
            </a:r>
            <a:endParaRPr lang="de-DE" baseline="30000" dirty="0"/>
          </a:p>
          <a:p>
            <a:endParaRPr lang="de-DE" baseline="30000" dirty="0"/>
          </a:p>
        </p:txBody>
      </p:sp>
      <p:sp>
        <p:nvSpPr>
          <p:cNvPr id="13" name="Textfeld 12"/>
          <p:cNvSpPr txBox="1"/>
          <p:nvPr/>
        </p:nvSpPr>
        <p:spPr>
          <a:xfrm>
            <a:off x="6184900" y="6501368"/>
            <a:ext cx="288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4 *10</a:t>
            </a:r>
            <a:r>
              <a:rPr lang="de-DE" baseline="30000" dirty="0"/>
              <a:t>7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2197216" y="2667000"/>
            <a:ext cx="17874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Symbol" charset="2"/>
                <a:cs typeface="Symbol" charset="2"/>
              </a:rPr>
              <a:t>p</a:t>
            </a:r>
            <a:r>
              <a:rPr lang="de-DE" dirty="0"/>
              <a:t> * 10</a:t>
            </a:r>
            <a:r>
              <a:rPr lang="de-DE" baseline="30000" dirty="0"/>
              <a:t>8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2215722" y="2420898"/>
            <a:ext cx="14968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Decadal</a:t>
            </a:r>
            <a:endParaRPr lang="de-DE" baseline="30000" dirty="0"/>
          </a:p>
          <a:p>
            <a:endParaRPr lang="de-DE" baseline="30000" dirty="0"/>
          </a:p>
        </p:txBody>
      </p:sp>
      <p:sp>
        <p:nvSpPr>
          <p:cNvPr id="16" name="Rechteck 15"/>
          <p:cNvSpPr/>
          <p:nvPr/>
        </p:nvSpPr>
        <p:spPr>
          <a:xfrm>
            <a:off x="3200400" y="1678801"/>
            <a:ext cx="1866900" cy="122400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Oval 11"/>
          <p:cNvSpPr/>
          <p:nvPr/>
        </p:nvSpPr>
        <p:spPr>
          <a:xfrm>
            <a:off x="4914900" y="2198363"/>
            <a:ext cx="1346200" cy="90925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/>
          <p:cNvSpPr txBox="1"/>
          <p:nvPr/>
        </p:nvSpPr>
        <p:spPr>
          <a:xfrm>
            <a:off x="4823455" y="2565524"/>
            <a:ext cx="27246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Quasi-</a:t>
            </a:r>
            <a:r>
              <a:rPr lang="de-DE" dirty="0" err="1"/>
              <a:t>decadal</a:t>
            </a:r>
            <a:endParaRPr lang="de-DE" baseline="30000" dirty="0"/>
          </a:p>
          <a:p>
            <a:endParaRPr lang="de-DE" baseline="30000" dirty="0"/>
          </a:p>
        </p:txBody>
      </p:sp>
      <p:sp>
        <p:nvSpPr>
          <p:cNvPr id="20" name="Textfeld 19"/>
          <p:cNvSpPr txBox="1"/>
          <p:nvPr/>
        </p:nvSpPr>
        <p:spPr>
          <a:xfrm>
            <a:off x="5473816" y="2251564"/>
            <a:ext cx="9650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AMO</a:t>
            </a:r>
            <a:endParaRPr lang="de-DE" baseline="30000" dirty="0"/>
          </a:p>
          <a:p>
            <a:endParaRPr lang="de-DE" baseline="30000" dirty="0"/>
          </a:p>
        </p:txBody>
      </p:sp>
      <p:sp>
        <p:nvSpPr>
          <p:cNvPr id="18" name="Rechteck 17"/>
          <p:cNvSpPr/>
          <p:nvPr/>
        </p:nvSpPr>
        <p:spPr>
          <a:xfrm>
            <a:off x="1813197" y="354427"/>
            <a:ext cx="8895806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sz="2400" b="1" dirty="0">
              <a:solidFill>
                <a:srgbClr val="FF0000"/>
              </a:solidFill>
            </a:endParaRPr>
          </a:p>
          <a:p>
            <a:r>
              <a:rPr lang="de-DE" sz="2400" b="1" dirty="0">
                <a:solidFill>
                  <a:srgbClr val="000000"/>
                </a:solidFill>
              </a:rPr>
              <a:t>Dissipative Systems (</a:t>
            </a:r>
            <a:r>
              <a:rPr lang="de-DE" sz="2400" b="1" dirty="0" err="1">
                <a:solidFill>
                  <a:srgbClr val="000000"/>
                </a:solidFill>
              </a:rPr>
              <a:t>as</a:t>
            </a:r>
            <a:r>
              <a:rPr lang="de-DE" sz="2400" b="1" dirty="0">
                <a:solidFill>
                  <a:srgbClr val="000000"/>
                </a:solidFill>
              </a:rPr>
              <a:t> </a:t>
            </a:r>
            <a:r>
              <a:rPr lang="de-DE" sz="2400" b="1" dirty="0" err="1">
                <a:solidFill>
                  <a:srgbClr val="000000"/>
                </a:solidFill>
              </a:rPr>
              <a:t>atmosphere</a:t>
            </a:r>
            <a:r>
              <a:rPr lang="de-DE" sz="2400" b="1" dirty="0">
                <a:solidFill>
                  <a:srgbClr val="000000"/>
                </a:solidFill>
              </a:rPr>
              <a:t> &amp; </a:t>
            </a:r>
            <a:r>
              <a:rPr lang="de-DE" sz="2400" b="1" dirty="0" err="1">
                <a:solidFill>
                  <a:srgbClr val="000000"/>
                </a:solidFill>
              </a:rPr>
              <a:t>ocean</a:t>
            </a:r>
            <a:r>
              <a:rPr lang="de-DE" sz="2400" b="1" dirty="0">
                <a:solidFill>
                  <a:srgbClr val="000000"/>
                </a:solidFill>
              </a:rPr>
              <a:t>) </a:t>
            </a:r>
            <a:r>
              <a:rPr lang="de-DE" sz="2400" b="1" dirty="0" err="1">
                <a:solidFill>
                  <a:srgbClr val="000000"/>
                </a:solidFill>
              </a:rPr>
              <a:t>cannot</a:t>
            </a:r>
            <a:r>
              <a:rPr lang="de-DE" sz="2400" b="1" dirty="0">
                <a:solidFill>
                  <a:srgbClr val="000000"/>
                </a:solidFill>
              </a:rPr>
              <a:t> </a:t>
            </a:r>
            <a:r>
              <a:rPr lang="de-DE" sz="2400" b="1" dirty="0" err="1">
                <a:solidFill>
                  <a:srgbClr val="000000"/>
                </a:solidFill>
              </a:rPr>
              <a:t>maintain</a:t>
            </a:r>
            <a:r>
              <a:rPr lang="de-DE" sz="2400" b="1" dirty="0">
                <a:solidFill>
                  <a:srgbClr val="000000"/>
                </a:solidFill>
              </a:rPr>
              <a:t> large </a:t>
            </a:r>
            <a:r>
              <a:rPr lang="de-DE" sz="2400" b="1" dirty="0" err="1">
                <a:solidFill>
                  <a:srgbClr val="000000"/>
                </a:solidFill>
              </a:rPr>
              <a:t>gradients</a:t>
            </a:r>
            <a:r>
              <a:rPr lang="de-DE" sz="2400" b="1" dirty="0">
                <a:solidFill>
                  <a:srgbClr val="000000"/>
                </a:solidFill>
              </a:rPr>
              <a:t> on </a:t>
            </a:r>
            <a:r>
              <a:rPr lang="de-DE" sz="2400" b="1" dirty="0" err="1">
                <a:solidFill>
                  <a:srgbClr val="000000"/>
                </a:solidFill>
              </a:rPr>
              <a:t>long</a:t>
            </a:r>
            <a:r>
              <a:rPr lang="de-DE" sz="2400" b="1" dirty="0">
                <a:solidFill>
                  <a:srgbClr val="000000"/>
                </a:solidFill>
              </a:rPr>
              <a:t> time </a:t>
            </a:r>
            <a:r>
              <a:rPr lang="de-DE" sz="2400" b="1" dirty="0" err="1">
                <a:solidFill>
                  <a:srgbClr val="000000"/>
                </a:solidFill>
              </a:rPr>
              <a:t>scales</a:t>
            </a:r>
            <a:endParaRPr lang="de-DE" dirty="0"/>
          </a:p>
        </p:txBody>
      </p:sp>
      <p:sp>
        <p:nvSpPr>
          <p:cNvPr id="21" name="Oval 20"/>
          <p:cNvSpPr/>
          <p:nvPr/>
        </p:nvSpPr>
        <p:spPr>
          <a:xfrm>
            <a:off x="5067300" y="1753864"/>
            <a:ext cx="1346200" cy="56120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Textfeld 21"/>
          <p:cNvSpPr txBox="1"/>
          <p:nvPr/>
        </p:nvSpPr>
        <p:spPr>
          <a:xfrm>
            <a:off x="5219816" y="1828800"/>
            <a:ext cx="15492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Ice</a:t>
            </a:r>
            <a:r>
              <a:rPr lang="de-DE" dirty="0"/>
              <a:t> </a:t>
            </a:r>
            <a:r>
              <a:rPr lang="de-DE" dirty="0" err="1"/>
              <a:t>ages</a:t>
            </a:r>
            <a:endParaRPr lang="de-DE" baseline="30000" dirty="0"/>
          </a:p>
          <a:p>
            <a:endParaRPr lang="de-DE" baseline="30000" dirty="0"/>
          </a:p>
        </p:txBody>
      </p:sp>
      <p:sp>
        <p:nvSpPr>
          <p:cNvPr id="3" name="Textfeld 2"/>
          <p:cNvSpPr txBox="1"/>
          <p:nvPr/>
        </p:nvSpPr>
        <p:spPr>
          <a:xfrm>
            <a:off x="2959100" y="1935327"/>
            <a:ext cx="35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2908300" y="2660259"/>
            <a:ext cx="804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2895600" y="3074440"/>
            <a:ext cx="35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</a:t>
            </a:r>
          </a:p>
        </p:txBody>
      </p:sp>
      <p:sp>
        <p:nvSpPr>
          <p:cNvPr id="25" name="Textfeld 24"/>
          <p:cNvSpPr txBox="1"/>
          <p:nvPr/>
        </p:nvSpPr>
        <p:spPr>
          <a:xfrm>
            <a:off x="1813197" y="93607"/>
            <a:ext cx="65717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err="1"/>
              <a:t>Spatio</a:t>
            </a:r>
            <a:r>
              <a:rPr lang="de-DE" sz="4000" b="1" dirty="0"/>
              <a:t>-Temporal </a:t>
            </a:r>
            <a:r>
              <a:rPr lang="de-DE" sz="4000" b="1" dirty="0" err="1"/>
              <a:t>Scales</a:t>
            </a:r>
            <a:endParaRPr lang="de-DE" sz="4000" b="1" dirty="0"/>
          </a:p>
        </p:txBody>
      </p:sp>
      <p:sp>
        <p:nvSpPr>
          <p:cNvPr id="4" name="Rechteck 3"/>
          <p:cNvSpPr/>
          <p:nvPr/>
        </p:nvSpPr>
        <p:spPr>
          <a:xfrm>
            <a:off x="7104112" y="421593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b="1" dirty="0" err="1">
                <a:solidFill>
                  <a:srgbClr val="FF0000"/>
                </a:solidFill>
              </a:rPr>
              <a:t>Spatial</a:t>
            </a:r>
            <a:r>
              <a:rPr lang="de-DE" b="1" dirty="0">
                <a:solidFill>
                  <a:srgbClr val="FF0000"/>
                </a:solidFill>
              </a:rPr>
              <a:t> || temporal </a:t>
            </a:r>
            <a:r>
              <a:rPr lang="de-DE" b="1" dirty="0" err="1">
                <a:solidFill>
                  <a:srgbClr val="FF0000"/>
                </a:solidFill>
              </a:rPr>
              <a:t>Scales</a:t>
            </a:r>
            <a:endParaRPr lang="de-DE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619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20">
            <a:extLst>
              <a:ext uri="{FF2B5EF4-FFF2-40B4-BE49-F238E27FC236}">
                <a16:creationId xmlns:a16="http://schemas.microsoft.com/office/drawing/2014/main" id="{73068378-DFF7-1C4E-8279-91ED7B7988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9" y="819150"/>
            <a:ext cx="4824660" cy="2177802"/>
          </a:xfrm>
          <a:prstGeom prst="rect">
            <a:avLst/>
          </a:prstGeom>
          <a:solidFill>
            <a:srgbClr val="CBE1EF"/>
          </a:solidFill>
          <a:ln>
            <a:noFill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600" b="1">
              <a:noFill/>
              <a:latin typeface="+mj-lt"/>
            </a:endParaRPr>
          </a:p>
        </p:txBody>
      </p:sp>
      <p:sp>
        <p:nvSpPr>
          <p:cNvPr id="27663" name="Rectangle 22">
            <a:extLst>
              <a:ext uri="{FF2B5EF4-FFF2-40B4-BE49-F238E27FC236}">
                <a16:creationId xmlns:a16="http://schemas.microsoft.com/office/drawing/2014/main" id="{9202D925-67B7-1145-B517-48DA9C9DE4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3814" y="190501"/>
            <a:ext cx="6232525" cy="45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en-US" altLang="de-DE" sz="2800" b="1" dirty="0">
                <a:solidFill>
                  <a:srgbClr val="003E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Earth System Analysis: Models</a:t>
            </a:r>
          </a:p>
        </p:txBody>
      </p:sp>
      <p:pic>
        <p:nvPicPr>
          <p:cNvPr id="21506" name="Picture 2" descr="palo20910-fig-0008">
            <a:extLst>
              <a:ext uri="{FF2B5EF4-FFF2-40B4-BE49-F238E27FC236}">
                <a16:creationId xmlns:a16="http://schemas.microsoft.com/office/drawing/2014/main" id="{4596C8BD-3568-DD45-914F-D46B5EE406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8479" y="2348880"/>
            <a:ext cx="5528008" cy="4079669"/>
          </a:xfrm>
          <a:prstGeom prst="rect">
            <a:avLst/>
          </a:prstGeom>
          <a:noFill/>
          <a:ln w="7620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feld 25">
            <a:extLst>
              <a:ext uri="{FF2B5EF4-FFF2-40B4-BE49-F238E27FC236}">
                <a16:creationId xmlns:a16="http://schemas.microsoft.com/office/drawing/2014/main" id="{ABF21C48-ED23-BC4C-B0F4-119A5D5461A3}"/>
              </a:ext>
            </a:extLst>
          </p:cNvPr>
          <p:cNvSpPr txBox="1"/>
          <p:nvPr/>
        </p:nvSpPr>
        <p:spPr>
          <a:xfrm>
            <a:off x="6963675" y="576338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pic>
        <p:nvPicPr>
          <p:cNvPr id="28" name="Picture 16">
            <a:extLst>
              <a:ext uri="{FF2B5EF4-FFF2-40B4-BE49-F238E27FC236}">
                <a16:creationId xmlns:a16="http://schemas.microsoft.com/office/drawing/2014/main" id="{07B3CC83-1F07-5749-9EB2-7B7FECFDCD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2800" y="980728"/>
            <a:ext cx="4013200" cy="546100"/>
          </a:xfrm>
          <a:prstGeom prst="rect">
            <a:avLst/>
          </a:prstGeom>
        </p:spPr>
      </p:pic>
      <p:pic>
        <p:nvPicPr>
          <p:cNvPr id="29" name="Picture 25">
            <a:extLst>
              <a:ext uri="{FF2B5EF4-FFF2-40B4-BE49-F238E27FC236}">
                <a16:creationId xmlns:a16="http://schemas.microsoft.com/office/drawing/2014/main" id="{D66A495F-739A-DF4B-AC2B-79DA9F18D2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2800" y="1606743"/>
            <a:ext cx="1600200" cy="495300"/>
          </a:xfrm>
          <a:prstGeom prst="rect">
            <a:avLst/>
          </a:prstGeom>
        </p:spPr>
      </p:pic>
      <p:pic>
        <p:nvPicPr>
          <p:cNvPr id="32" name="Picture 27">
            <a:extLst>
              <a:ext uri="{FF2B5EF4-FFF2-40B4-BE49-F238E27FC236}">
                <a16:creationId xmlns:a16="http://schemas.microsoft.com/office/drawing/2014/main" id="{442D7D26-4421-884A-BC00-6AA3A919EB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90420" y="2242992"/>
            <a:ext cx="2603500" cy="54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2893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2002</Words>
  <Application>Microsoft Macintosh PowerPoint</Application>
  <PresentationFormat>Breitbild</PresentationFormat>
  <Paragraphs>336</Paragraphs>
  <Slides>57</Slides>
  <Notes>14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57</vt:i4>
      </vt:variant>
    </vt:vector>
  </HeadingPairs>
  <TitlesOfParts>
    <vt:vector size="76" baseType="lpstr">
      <vt:lpstr>Graphik Web</vt:lpstr>
      <vt:lpstr>Merriweather-Regular</vt:lpstr>
      <vt:lpstr>ＭＳ Ｐゴシック</vt:lpstr>
      <vt:lpstr>STIXGeneral-Italic</vt:lpstr>
      <vt:lpstr>STIXGeneral-Regular</vt:lpstr>
      <vt:lpstr>TradeGothic</vt:lpstr>
      <vt:lpstr>ヒラギノ角ゴ Pro W3</vt:lpstr>
      <vt:lpstr>Arial</vt:lpstr>
      <vt:lpstr>Calibri</vt:lpstr>
      <vt:lpstr>Calibri Light</vt:lpstr>
      <vt:lpstr>Comic Sans MS</vt:lpstr>
      <vt:lpstr>Courier New</vt:lpstr>
      <vt:lpstr>Helvetica Neue</vt:lpstr>
      <vt:lpstr>Symbol</vt:lpstr>
      <vt:lpstr>Times</vt:lpstr>
      <vt:lpstr>Times New Roman</vt:lpstr>
      <vt:lpstr>Verdana</vt:lpstr>
      <vt:lpstr>Wingdings</vt:lpstr>
      <vt:lpstr>Office</vt:lpstr>
      <vt:lpstr>PowerPoint-Präsentation</vt:lpstr>
      <vt:lpstr>Climate projections into the future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Attribution (model world)</vt:lpstr>
      <vt:lpstr>Attribution (model world)</vt:lpstr>
      <vt:lpstr>Contribution for global warming in the last 200 years</vt:lpstr>
      <vt:lpstr>Business-as-usual </vt:lpstr>
      <vt:lpstr>PowerPoint-Präsentation</vt:lpstr>
      <vt:lpstr>Examples of Resolution (global spectral model, zoom onto Europe) </vt:lpstr>
      <vt:lpstr>PowerPoint-Präsentation</vt:lpstr>
      <vt:lpstr>PowerPoint-Präsentation</vt:lpstr>
      <vt:lpstr>Coupling Atmosphere-Ocean  </vt:lpstr>
      <vt:lpstr>2D Staggered grids: Arakawa </vt:lpstr>
      <vt:lpstr>Ocean circulation models  tracers in the sea  </vt:lpstr>
      <vt:lpstr>CO2</vt:lpstr>
      <vt:lpstr>C reservoirs + perturbation </vt:lpstr>
      <vt:lpstr>tracer: C-14</vt:lpstr>
      <vt:lpstr>Radiocarbon tracer</vt:lpstr>
      <vt:lpstr>Exercise Radioactive decay</vt:lpstr>
      <vt:lpstr>PowerPoint-Präsentation</vt:lpstr>
      <vt:lpstr>PowerPoint-Präsentation</vt:lpstr>
      <vt:lpstr>PowerPoint-Präsentation</vt:lpstr>
      <vt:lpstr>PowerPoint-Präsentation</vt:lpstr>
      <vt:lpstr>Brownian Motion</vt:lpstr>
      <vt:lpstr>     Granular structure of nature </vt:lpstr>
      <vt:lpstr>Brownian motion</vt:lpstr>
      <vt:lpstr>Physics of the 20th century</vt:lpstr>
      <vt:lpstr>PowerPoint-Präsentation</vt:lpstr>
      <vt:lpstr>Climate variability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Earth system models  tracers and dynamical vegetation</vt:lpstr>
      <vt:lpstr>PowerPoint-Präsentation</vt:lpstr>
      <vt:lpstr>The Carbon Cycle</vt:lpstr>
      <vt:lpstr>PowerPoint-Präsentation</vt:lpstr>
      <vt:lpstr>PowerPoint-Präsentation</vt:lpstr>
      <vt:lpstr>Human Impact</vt:lpstr>
      <vt:lpstr>PowerPoint-Präsentation</vt:lpstr>
      <vt:lpstr>PowerPoint-Präsentation</vt:lpstr>
      <vt:lpstr>PowerPoint-Präsentation</vt:lpstr>
      <vt:lpstr>Typical output of a vegetation model</vt:lpstr>
      <vt:lpstr>Daisy World &amp; the Gaia Hypothesis</vt:lpstr>
      <vt:lpstr>Daisy World &amp; the Gaia Hypothesis</vt:lpstr>
      <vt:lpstr>Daisy World &amp; the Gaia Hypothesis</vt:lpstr>
      <vt:lpstr>Vegetation Model</vt:lpstr>
      <vt:lpstr>Vegetation Model</vt:lpstr>
      <vt:lpstr>Vegetation Model</vt:lpstr>
      <vt:lpstr>Exercise daisy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GL</dc:creator>
  <cp:lastModifiedBy>GL</cp:lastModifiedBy>
  <cp:revision>3</cp:revision>
  <dcterms:created xsi:type="dcterms:W3CDTF">2026-06-21T21:47:46Z</dcterms:created>
  <dcterms:modified xsi:type="dcterms:W3CDTF">2026-06-22T11:13:52Z</dcterms:modified>
</cp:coreProperties>
</file>