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13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2"/>
  </p:normalViewPr>
  <p:slideViewPr>
    <p:cSldViewPr snapToGrid="0" snapToObjects="1">
      <p:cViewPr varScale="1">
        <p:scale>
          <a:sx n="118" d="100"/>
          <a:sy n="118" d="100"/>
        </p:scale>
        <p:origin x="78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33FAF-5FF4-2F46-820B-328CA6BBAD7A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95F10-9131-7642-99D9-7A1BE290A0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244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Times New Roman" charset="0"/>
              </a:rPr>
              <a:t>Earth rotates into and out of tidal bulges, creating high and low tides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E18A87-4E35-8B4B-A261-C3394D256A8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5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Tides, Weightlessness, and the Earth–Moon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Uniform Gravity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All parts accelerate equally → weightlessness.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Non-Uniform Gravity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Different accelerations → tidal forces.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Mini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Draw near side, centre, far side of Earth.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Tidal Forces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Tides are caused by gradients in gravity.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Near-Side Bulge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Stronger lunar attraction.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Far-Side Bulge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Weaker attraction than Earth's centre.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Two Tidal Bulges?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Students label the diagram.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Think–Pair–Share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Explain two high tides per day.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From Physics to the Wadden Sea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Tidal currents, flooding and drying.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Tidal Channels and Sediment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Connection to coastal dynamics.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D:\CH09\FG09_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162" y="1628800"/>
            <a:ext cx="3998301" cy="324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>
                <a:solidFill>
                  <a:schemeClr val="tx1"/>
                </a:solidFill>
                <a:latin typeface="Times New Roman" charset="0"/>
              </a:rPr>
              <a:t>Tidal </a:t>
            </a:r>
            <a:r>
              <a:rPr lang="en-US" sz="4000" dirty="0">
                <a:latin typeface="Times New Roman" charset="0"/>
              </a:rPr>
              <a:t>bulges</a:t>
            </a:r>
            <a:endParaRPr lang="en-US" sz="4000" dirty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528" y="2277065"/>
            <a:ext cx="4419600" cy="1944216"/>
          </a:xfrm>
        </p:spPr>
        <p:txBody>
          <a:bodyPr/>
          <a:lstStyle/>
          <a:p>
            <a:pPr marL="990600" lvl="1" indent="-533400" eaLnBrk="1" hangingPunct="1">
              <a:buFontTx/>
              <a:buAutoNum type="arabicPeriod"/>
            </a:pPr>
            <a:r>
              <a:rPr lang="en-US" sz="2400" dirty="0">
                <a:latin typeface="Times New Roman" charset="0"/>
                <a:ea typeface="ＭＳ Ｐゴシック" charset="0"/>
              </a:rPr>
              <a:t>Away from Moon on side of Earth opposite Moon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dirty="0">
                <a:latin typeface="Times New Roman" charset="0"/>
                <a:ea typeface="ＭＳ Ｐゴシック" charset="0"/>
              </a:rPr>
              <a:t>Toward Moon on side of Earth facing Moon</a:t>
            </a:r>
          </a:p>
          <a:p>
            <a:pPr marL="457200" lvl="1" indent="0" eaLnBrk="1" hangingPunct="1">
              <a:buNone/>
            </a:pPr>
            <a:endParaRPr lang="en-US" sz="2400" dirty="0">
              <a:latin typeface="Times New Roman" charset="0"/>
              <a:ea typeface="ＭＳ Ｐゴシック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989901A-C126-EF42-B558-50F69E007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260" y="5157192"/>
            <a:ext cx="894674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eaLnBrk="1" hangingPunct="1">
              <a:buFont typeface="Arial" charset="0"/>
              <a:buNone/>
            </a:pPr>
            <a:endParaRPr lang="en-US" sz="2400" dirty="0"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402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Group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if there were no tides?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Group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happens to tidal channels?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Group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happens to sediment transport?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Group 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happens to ecosystems?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Group 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happens to Sylt?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Spring and Neap Tides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One simple explanatory diagram.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Climate Change and Future Tides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Sea-level rise, storm surges, risk.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Take-Home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3–5 key concepts.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Explain tides; distinguish gravity and tidal forces; explain two tidal bulges; connect tides to Sylt.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Opening Poll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Why does the sea disappear twice every day?</a:t>
            </a:r>
          </a:p>
          <a:p>
            <a:r>
              <a:t>A Moon</a:t>
            </a:r>
          </a:p>
          <a:p>
            <a:r>
              <a:t>B Rotation</a:t>
            </a:r>
          </a:p>
          <a:p>
            <a:r>
              <a:t>C Wind</a:t>
            </a:r>
          </a:p>
          <a:p>
            <a:r>
              <a:t>D Combination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Sylt at Low Tide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Insert photo: Wadden Sea exposed.</a:t>
            </a:r>
          </a:p>
          <a:p>
            <a:r>
              <a:t>Discussion prompt.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Sylt at High Tide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Insert photo: flooded tidal flats.</a:t>
            </a:r>
          </a:p>
          <a:p>
            <a:r>
              <a:t>What changed?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Astronaut Puzzle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Why do astronauts float although Earth's gravity is strong?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Free Fall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ISS, satellite, falling elevator.</a:t>
            </a:r>
          </a:p>
          <a:p>
            <a:r>
              <a:t>Key concept: continuous free fall.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Think–Pair–Share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Discuss weightlessness with your neighbour (2 min).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Macintosh PowerPoint</Application>
  <PresentationFormat>Bildschirmpräsentation (4:3)</PresentationFormat>
  <Paragraphs>63</Paragraphs>
  <Slides>27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Office Theme</vt:lpstr>
      <vt:lpstr>Tides, Weightlessness, and the Earth–Moon System</vt:lpstr>
      <vt:lpstr>Tidal bulges</vt:lpstr>
      <vt:lpstr>Learning Objectives</vt:lpstr>
      <vt:lpstr>Opening Poll</vt:lpstr>
      <vt:lpstr>Sylt at Low Tide</vt:lpstr>
      <vt:lpstr>Sylt at High Tide</vt:lpstr>
      <vt:lpstr>Astronaut Puzzle</vt:lpstr>
      <vt:lpstr>Free Fall</vt:lpstr>
      <vt:lpstr>Think–Pair–Share</vt:lpstr>
      <vt:lpstr>Uniform Gravity</vt:lpstr>
      <vt:lpstr>Non-Uniform Gravity</vt:lpstr>
      <vt:lpstr>Mini Exercise</vt:lpstr>
      <vt:lpstr>Tidal Forces</vt:lpstr>
      <vt:lpstr>Near-Side Bulge</vt:lpstr>
      <vt:lpstr>Far-Side Bulge</vt:lpstr>
      <vt:lpstr>Why Two Tidal Bulges?</vt:lpstr>
      <vt:lpstr>Think–Pair–Share</vt:lpstr>
      <vt:lpstr>From Physics to the Wadden Sea</vt:lpstr>
      <vt:lpstr>Tidal Channels and Sediment Transport</vt:lpstr>
      <vt:lpstr>Group Exercise</vt:lpstr>
      <vt:lpstr>Group A</vt:lpstr>
      <vt:lpstr>Group B</vt:lpstr>
      <vt:lpstr>Group C</vt:lpstr>
      <vt:lpstr>Group D</vt:lpstr>
      <vt:lpstr>Spring and Neap Tides</vt:lpstr>
      <vt:lpstr>Climate Change and Future Tides</vt:lpstr>
      <vt:lpstr>Take-Home Messages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GL</cp:lastModifiedBy>
  <cp:revision>2</cp:revision>
  <dcterms:created xsi:type="dcterms:W3CDTF">2013-01-27T09:14:16Z</dcterms:created>
  <dcterms:modified xsi:type="dcterms:W3CDTF">2026-06-22T09:23:19Z</dcterms:modified>
  <cp:category/>
</cp:coreProperties>
</file>