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5" r:id="rId2"/>
    <p:sldId id="333" r:id="rId3"/>
    <p:sldId id="334" r:id="rId4"/>
    <p:sldId id="354" r:id="rId5"/>
    <p:sldId id="356" r:id="rId6"/>
    <p:sldId id="352" r:id="rId7"/>
    <p:sldId id="370" r:id="rId8"/>
    <p:sldId id="299" r:id="rId9"/>
    <p:sldId id="340" r:id="rId10"/>
    <p:sldId id="302" r:id="rId11"/>
    <p:sldId id="369" r:id="rId12"/>
    <p:sldId id="359" r:id="rId13"/>
    <p:sldId id="326" r:id="rId14"/>
    <p:sldId id="374" r:id="rId15"/>
    <p:sldId id="349" r:id="rId16"/>
    <p:sldId id="362" r:id="rId17"/>
    <p:sldId id="363" r:id="rId18"/>
    <p:sldId id="373" r:id="rId19"/>
    <p:sldId id="372" r:id="rId20"/>
    <p:sldId id="366" r:id="rId21"/>
    <p:sldId id="367" r:id="rId22"/>
  </p:sldIdLst>
  <p:sldSz cx="9144000" cy="6858000" type="screen4x3"/>
  <p:notesSz cx="6858000" cy="9144000"/>
  <p:defaultTextStyle>
    <a:defPPr>
      <a:defRPr lang="fo-F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20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D98B4-904A-4A62-93AC-565FCD5801D8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o-F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0C440-5EAC-4A63-AFD6-4D4AADCE1888}" type="slidenum">
              <a:rPr lang="fo-FO" smtClean="0"/>
              <a:pPr/>
              <a:t>‹#›</a:t>
            </a:fld>
            <a:endParaRPr lang="fo-F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o-F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C440-5EAC-4A63-AFD6-4D4AADCE1888}" type="slidenum">
              <a:rPr lang="fo-FO" smtClean="0"/>
              <a:pPr/>
              <a:t>1</a:t>
            </a:fld>
            <a:endParaRPr lang="fo-F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o-F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C440-5EAC-4A63-AFD6-4D4AADCE1888}" type="slidenum">
              <a:rPr lang="fo-FO" smtClean="0"/>
              <a:pPr/>
              <a:t>6</a:t>
            </a:fld>
            <a:endParaRPr lang="fo-F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o-F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C440-5EAC-4A63-AFD6-4D4AADCE1888}" type="slidenum">
              <a:rPr lang="fo-FO" smtClean="0"/>
              <a:pPr/>
              <a:t>13</a:t>
            </a:fld>
            <a:endParaRPr lang="fo-F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o-F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1395-A152-441E-BD39-5BC636282441}" type="datetimeFigureOut">
              <a:rPr lang="fo-FO" smtClean="0"/>
              <a:pPr/>
              <a:t>12-04-2016</a:t>
            </a:fld>
            <a:endParaRPr lang="fo-F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o-F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A902-C7ED-4D4E-8E34-2421370B62A8}" type="slidenum">
              <a:rPr lang="fo-FO" smtClean="0"/>
              <a:pPr/>
              <a:t>‹#›</a:t>
            </a:fld>
            <a:endParaRPr lang="fo-F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o-F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clim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-1981200" y="1700213"/>
            <a:ext cx="11801475" cy="7175500"/>
            <a:chOff x="-1981200" y="1700213"/>
            <a:chExt cx="11801475" cy="71755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-1981200" y="1700213"/>
              <a:ext cx="11801475" cy="7175500"/>
              <a:chOff x="624" y="1200"/>
              <a:chExt cx="4800" cy="3009"/>
            </a:xfrm>
          </p:grpSpPr>
          <p:pic>
            <p:nvPicPr>
              <p:cNvPr id="207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" y="1200"/>
                <a:ext cx="4553" cy="2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3" name="Text Box 4"/>
              <p:cNvSpPr txBox="1">
                <a:spLocks noChangeArrowheads="1"/>
              </p:cNvSpPr>
              <p:nvPr/>
            </p:nvSpPr>
            <p:spPr bwMode="auto">
              <a:xfrm>
                <a:off x="4416" y="4081"/>
                <a:ext cx="1008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i="1">
                    <a:latin typeface="Verdana" pitchFamily="34" charset="0"/>
                    <a:cs typeface="Arial" charset="0"/>
                  </a:rPr>
                  <a:t>AGU, 2003</a:t>
                </a:r>
              </a:p>
            </p:txBody>
          </p:sp>
        </p:grpSp>
        <p:sp>
          <p:nvSpPr>
            <p:cNvPr id="2056" name="TextBox 14"/>
            <p:cNvSpPr txBox="1">
              <a:spLocks noChangeArrowheads="1"/>
            </p:cNvSpPr>
            <p:nvPr/>
          </p:nvSpPr>
          <p:spPr bwMode="auto">
            <a:xfrm>
              <a:off x="1476375" y="2852738"/>
              <a:ext cx="13255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o-FO" b="1" dirty="0"/>
                <a:t>Greenland</a:t>
              </a:r>
            </a:p>
          </p:txBody>
        </p:sp>
        <p:sp>
          <p:nvSpPr>
            <p:cNvPr id="2057" name="TextBox 17"/>
            <p:cNvSpPr txBox="1">
              <a:spLocks noChangeArrowheads="1"/>
            </p:cNvSpPr>
            <p:nvPr/>
          </p:nvSpPr>
          <p:spPr bwMode="auto">
            <a:xfrm>
              <a:off x="2627313" y="4005263"/>
              <a:ext cx="9794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o-FO" b="1" dirty="0">
                  <a:solidFill>
                    <a:schemeClr val="bg1"/>
                  </a:solidFill>
                </a:rPr>
                <a:t>Iceland</a:t>
              </a:r>
            </a:p>
          </p:txBody>
        </p:sp>
        <p:sp>
          <p:nvSpPr>
            <p:cNvPr id="2058" name="TextBox 19"/>
            <p:cNvSpPr txBox="1">
              <a:spLocks noChangeArrowheads="1"/>
            </p:cNvSpPr>
            <p:nvPr/>
          </p:nvSpPr>
          <p:spPr bwMode="auto">
            <a:xfrm>
              <a:off x="6227763" y="4868863"/>
              <a:ext cx="7620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o-FO" b="1"/>
                <a:t>Shet-</a:t>
              </a:r>
            </a:p>
            <a:p>
              <a:r>
                <a:rPr lang="fo-FO" b="1"/>
                <a:t>land</a:t>
              </a:r>
            </a:p>
          </p:txBody>
        </p:sp>
        <p:sp>
          <p:nvSpPr>
            <p:cNvPr id="2065" name="TextBox 18"/>
            <p:cNvSpPr txBox="1">
              <a:spLocks noChangeArrowheads="1"/>
            </p:cNvSpPr>
            <p:nvPr/>
          </p:nvSpPr>
          <p:spPr bwMode="auto">
            <a:xfrm>
              <a:off x="4643438" y="4724400"/>
              <a:ext cx="9413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o-FO" b="1"/>
                <a:t>Faroes</a:t>
              </a:r>
            </a:p>
          </p:txBody>
        </p:sp>
      </p:grp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  <a:cs typeface="Arial" charset="0"/>
            </a:endParaRPr>
          </a:p>
          <a:p>
            <a:endParaRPr lang="en-US" baseline="30000">
              <a:latin typeface="Verdana" pitchFamily="34" charset="0"/>
              <a:cs typeface="Arial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9448800" cy="2420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o-FO"/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>
          <a:xfrm>
            <a:off x="-252413" y="304799"/>
            <a:ext cx="9685338" cy="30480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coupling between Atlantic inflow and overflow in the Iceland-Scotland region 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2000" i="1" dirty="0" err="1" smtClean="0">
                <a:solidFill>
                  <a:schemeClr val="bg1"/>
                </a:solidFill>
              </a:rPr>
              <a:t>Bogi</a:t>
            </a:r>
            <a:r>
              <a:rPr lang="en-US" sz="2000" i="1" dirty="0" smtClean="0">
                <a:solidFill>
                  <a:schemeClr val="bg1"/>
                </a:solidFill>
              </a:rPr>
              <a:t> Hansen, Karin </a:t>
            </a:r>
            <a:r>
              <a:rPr lang="en-US" sz="2000" i="1" smtClean="0">
                <a:solidFill>
                  <a:schemeClr val="bg1"/>
                </a:solidFill>
              </a:rPr>
              <a:t>M. </a:t>
            </a:r>
            <a:r>
              <a:rPr lang="en-US" sz="2000" i="1" dirty="0" smtClean="0">
                <a:solidFill>
                  <a:schemeClr val="bg1"/>
                </a:solidFill>
              </a:rPr>
              <a:t>H. </a:t>
            </a:r>
            <a:r>
              <a:rPr lang="nb-NO" sz="2000" i="1" dirty="0" smtClean="0">
                <a:solidFill>
                  <a:schemeClr val="bg1"/>
                </a:solidFill>
              </a:rPr>
              <a:t>Larsen, Hjálmar Hátún, Svein Østerhus, Steffen M. Olsen</a:t>
            </a:r>
            <a:r>
              <a:rPr lang="nb-NO" sz="4800" dirty="0" smtClean="0">
                <a:solidFill>
                  <a:schemeClr val="bg1"/>
                </a:solidFill>
              </a:rPr>
              <a:t/>
            </a:r>
            <a:br>
              <a:rPr lang="nb-NO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4800601" y="4038600"/>
            <a:ext cx="1600200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o-FO" b="1" dirty="0" err="1">
                <a:solidFill>
                  <a:srgbClr val="C00000"/>
                </a:solidFill>
              </a:rPr>
              <a:t>Atlantic</a:t>
            </a:r>
            <a:r>
              <a:rPr lang="fo-FO" b="1" dirty="0">
                <a:solidFill>
                  <a:srgbClr val="C00000"/>
                </a:solidFill>
              </a:rPr>
              <a:t> </a:t>
            </a:r>
            <a:r>
              <a:rPr lang="fo-FO" b="1" dirty="0" err="1">
                <a:solidFill>
                  <a:srgbClr val="C00000"/>
                </a:solidFill>
              </a:rPr>
              <a:t>inflow</a:t>
            </a:r>
            <a:endParaRPr lang="fo-FO" b="1" dirty="0">
              <a:solidFill>
                <a:srgbClr val="C00000"/>
              </a:solidFill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4343400" y="2971800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o-FO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Arctic</a:t>
            </a:r>
            <a:endParaRPr lang="fo-F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914400" y="6488668"/>
            <a:ext cx="1603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o-FO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fo-F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o-FO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Ocean</a:t>
            </a:r>
            <a:endParaRPr lang="fo-F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219200" y="3810000"/>
            <a:ext cx="2144389" cy="995321"/>
          </a:xfrm>
          <a:custGeom>
            <a:avLst/>
            <a:gdLst>
              <a:gd name="connsiteX0" fmla="*/ 2144389 w 2144389"/>
              <a:gd name="connsiteY0" fmla="*/ 0 h 995321"/>
              <a:gd name="connsiteX1" fmla="*/ 1375646 w 2144389"/>
              <a:gd name="connsiteY1" fmla="*/ 161841 h 995321"/>
              <a:gd name="connsiteX2" fmla="*/ 1092425 w 2144389"/>
              <a:gd name="connsiteY2" fmla="*/ 380326 h 995321"/>
              <a:gd name="connsiteX3" fmla="*/ 631179 w 2144389"/>
              <a:gd name="connsiteY3" fmla="*/ 752560 h 995321"/>
              <a:gd name="connsiteX4" fmla="*/ 0 w 2144389"/>
              <a:gd name="connsiteY4" fmla="*/ 995321 h 99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389" h="995321">
                <a:moveTo>
                  <a:pt x="2144389" y="0"/>
                </a:moveTo>
                <a:cubicBezTo>
                  <a:pt x="1847681" y="49226"/>
                  <a:pt x="1550973" y="98453"/>
                  <a:pt x="1375646" y="161841"/>
                </a:cubicBezTo>
                <a:cubicBezTo>
                  <a:pt x="1200319" y="225229"/>
                  <a:pt x="1216503" y="281873"/>
                  <a:pt x="1092425" y="380326"/>
                </a:cubicBezTo>
                <a:cubicBezTo>
                  <a:pt x="968347" y="478779"/>
                  <a:pt x="813250" y="650061"/>
                  <a:pt x="631179" y="752560"/>
                </a:cubicBezTo>
                <a:cubicBezTo>
                  <a:pt x="449108" y="855059"/>
                  <a:pt x="224554" y="925190"/>
                  <a:pt x="0" y="995321"/>
                </a:cubicBezTo>
              </a:path>
            </a:pathLst>
          </a:custGeom>
          <a:ln w="889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7" name="Freeform 36"/>
          <p:cNvSpPr/>
          <p:nvPr/>
        </p:nvSpPr>
        <p:spPr>
          <a:xfrm>
            <a:off x="3544312" y="4941537"/>
            <a:ext cx="2492346" cy="486871"/>
          </a:xfrm>
          <a:custGeom>
            <a:avLst/>
            <a:gdLst>
              <a:gd name="connsiteX0" fmla="*/ 2492346 w 2492346"/>
              <a:gd name="connsiteY0" fmla="*/ 10789 h 486871"/>
              <a:gd name="connsiteX1" fmla="*/ 1909720 w 2492346"/>
              <a:gd name="connsiteY1" fmla="*/ 431575 h 486871"/>
              <a:gd name="connsiteX2" fmla="*/ 1586038 w 2492346"/>
              <a:gd name="connsiteY2" fmla="*/ 342562 h 486871"/>
              <a:gd name="connsiteX3" fmla="*/ 1432290 w 2492346"/>
              <a:gd name="connsiteY3" fmla="*/ 59341 h 486871"/>
              <a:gd name="connsiteX4" fmla="*/ 987228 w 2492346"/>
              <a:gd name="connsiteY4" fmla="*/ 10789 h 486871"/>
              <a:gd name="connsiteX5" fmla="*/ 582626 w 2492346"/>
              <a:gd name="connsiteY5" fmla="*/ 18881 h 486871"/>
              <a:gd name="connsiteX6" fmla="*/ 0 w 2492346"/>
              <a:gd name="connsiteY6" fmla="*/ 124077 h 48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2346" h="486871">
                <a:moveTo>
                  <a:pt x="2492346" y="10789"/>
                </a:moveTo>
                <a:cubicBezTo>
                  <a:pt x="2276558" y="193534"/>
                  <a:pt x="2060771" y="376280"/>
                  <a:pt x="1909720" y="431575"/>
                </a:cubicBezTo>
                <a:cubicBezTo>
                  <a:pt x="1758669" y="486871"/>
                  <a:pt x="1665610" y="404601"/>
                  <a:pt x="1586038" y="342562"/>
                </a:cubicBezTo>
                <a:cubicBezTo>
                  <a:pt x="1506466" y="280523"/>
                  <a:pt x="1532092" y="114637"/>
                  <a:pt x="1432290" y="59341"/>
                </a:cubicBezTo>
                <a:cubicBezTo>
                  <a:pt x="1332488" y="4046"/>
                  <a:pt x="1128839" y="17532"/>
                  <a:pt x="987228" y="10789"/>
                </a:cubicBezTo>
                <a:cubicBezTo>
                  <a:pt x="845617" y="4046"/>
                  <a:pt x="747164" y="0"/>
                  <a:pt x="582626" y="18881"/>
                </a:cubicBezTo>
                <a:cubicBezTo>
                  <a:pt x="418088" y="37762"/>
                  <a:pt x="209044" y="80919"/>
                  <a:pt x="0" y="124077"/>
                </a:cubicBezTo>
              </a:path>
            </a:pathLst>
          </a:custGeom>
          <a:ln w="571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8" name="Freeform 37"/>
          <p:cNvSpPr/>
          <p:nvPr/>
        </p:nvSpPr>
        <p:spPr>
          <a:xfrm>
            <a:off x="3147802" y="4175490"/>
            <a:ext cx="1302817" cy="784928"/>
          </a:xfrm>
          <a:custGeom>
            <a:avLst/>
            <a:gdLst>
              <a:gd name="connsiteX0" fmla="*/ 1302817 w 1302817"/>
              <a:gd name="connsiteY0" fmla="*/ 0 h 784928"/>
              <a:gd name="connsiteX1" fmla="*/ 971044 w 1302817"/>
              <a:gd name="connsiteY1" fmla="*/ 307498 h 784928"/>
              <a:gd name="connsiteX2" fmla="*/ 404602 w 1302817"/>
              <a:gd name="connsiteY2" fmla="*/ 542167 h 784928"/>
              <a:gd name="connsiteX3" fmla="*/ 0 w 1302817"/>
              <a:gd name="connsiteY3" fmla="*/ 784928 h 78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817" h="784928">
                <a:moveTo>
                  <a:pt x="1302817" y="0"/>
                </a:moveTo>
                <a:cubicBezTo>
                  <a:pt x="1211781" y="108568"/>
                  <a:pt x="1120746" y="217137"/>
                  <a:pt x="971044" y="307498"/>
                </a:cubicBezTo>
                <a:cubicBezTo>
                  <a:pt x="821342" y="397859"/>
                  <a:pt x="566443" y="462595"/>
                  <a:pt x="404602" y="542167"/>
                </a:cubicBezTo>
                <a:cubicBezTo>
                  <a:pt x="242761" y="621739"/>
                  <a:pt x="121380" y="703333"/>
                  <a:pt x="0" y="784928"/>
                </a:cubicBezTo>
              </a:path>
            </a:pathLst>
          </a:custGeom>
          <a:ln w="28575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4" name="Freeform 13"/>
          <p:cNvSpPr/>
          <p:nvPr/>
        </p:nvSpPr>
        <p:spPr>
          <a:xfrm>
            <a:off x="1619250" y="3860800"/>
            <a:ext cx="1709738" cy="1258888"/>
          </a:xfrm>
          <a:custGeom>
            <a:avLst/>
            <a:gdLst>
              <a:gd name="connsiteX0" fmla="*/ 0 w 1710047"/>
              <a:gd name="connsiteY0" fmla="*/ 1258785 h 1258785"/>
              <a:gd name="connsiteX1" fmla="*/ 700644 w 1710047"/>
              <a:gd name="connsiteY1" fmla="*/ 831273 h 1258785"/>
              <a:gd name="connsiteX2" fmla="*/ 760021 w 1710047"/>
              <a:gd name="connsiteY2" fmla="*/ 320634 h 1258785"/>
              <a:gd name="connsiteX3" fmla="*/ 997527 w 1710047"/>
              <a:gd name="connsiteY3" fmla="*/ 95003 h 1258785"/>
              <a:gd name="connsiteX4" fmla="*/ 1710047 w 1710047"/>
              <a:gd name="connsiteY4" fmla="*/ 0 h 125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047" h="1258785">
                <a:moveTo>
                  <a:pt x="0" y="1258785"/>
                </a:moveTo>
                <a:cubicBezTo>
                  <a:pt x="286987" y="1123208"/>
                  <a:pt x="573974" y="987631"/>
                  <a:pt x="700644" y="831273"/>
                </a:cubicBezTo>
                <a:cubicBezTo>
                  <a:pt x="827314" y="674915"/>
                  <a:pt x="710541" y="443346"/>
                  <a:pt x="760021" y="320634"/>
                </a:cubicBezTo>
                <a:cubicBezTo>
                  <a:pt x="809501" y="197922"/>
                  <a:pt x="839189" y="148442"/>
                  <a:pt x="997527" y="95003"/>
                </a:cubicBezTo>
                <a:cubicBezTo>
                  <a:pt x="1155865" y="41564"/>
                  <a:pt x="1595252" y="17813"/>
                  <a:pt x="1710047" y="0"/>
                </a:cubicBezTo>
              </a:path>
            </a:pathLst>
          </a:custGeom>
          <a:ln w="571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95241" name="Freeform 9"/>
          <p:cNvSpPr>
            <a:spLocks/>
          </p:cNvSpPr>
          <p:nvPr/>
        </p:nvSpPr>
        <p:spPr bwMode="auto">
          <a:xfrm>
            <a:off x="3132138" y="4508500"/>
            <a:ext cx="2592387" cy="1009650"/>
          </a:xfrm>
          <a:custGeom>
            <a:avLst/>
            <a:gdLst>
              <a:gd name="T0" fmla="*/ 0 w 1633"/>
              <a:gd name="T1" fmla="*/ 2147483647 h 636"/>
              <a:gd name="T2" fmla="*/ 2147483647 w 1633"/>
              <a:gd name="T3" fmla="*/ 2147483647 h 636"/>
              <a:gd name="T4" fmla="*/ 2147483647 w 1633"/>
              <a:gd name="T5" fmla="*/ 2147483647 h 636"/>
              <a:gd name="T6" fmla="*/ 2147483647 w 1633"/>
              <a:gd name="T7" fmla="*/ 2147483647 h 636"/>
              <a:gd name="T8" fmla="*/ 2147483647 w 1633"/>
              <a:gd name="T9" fmla="*/ 2147483647 h 6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3"/>
              <a:gd name="T16" fmla="*/ 0 h 636"/>
              <a:gd name="T17" fmla="*/ 1633 w 1633"/>
              <a:gd name="T18" fmla="*/ 636 h 6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3" h="636">
                <a:moveTo>
                  <a:pt x="0" y="636"/>
                </a:moveTo>
                <a:cubicBezTo>
                  <a:pt x="272" y="526"/>
                  <a:pt x="545" y="417"/>
                  <a:pt x="726" y="319"/>
                </a:cubicBezTo>
                <a:cubicBezTo>
                  <a:pt x="907" y="221"/>
                  <a:pt x="983" y="92"/>
                  <a:pt x="1089" y="46"/>
                </a:cubicBezTo>
                <a:cubicBezTo>
                  <a:pt x="1195" y="0"/>
                  <a:pt x="1270" y="38"/>
                  <a:pt x="1361" y="46"/>
                </a:cubicBezTo>
                <a:cubicBezTo>
                  <a:pt x="1452" y="54"/>
                  <a:pt x="1542" y="73"/>
                  <a:pt x="1633" y="92"/>
                </a:cubicBezTo>
              </a:path>
            </a:pathLst>
          </a:custGeom>
          <a:noFill/>
          <a:ln w="101600" cmpd="sng">
            <a:solidFill>
              <a:srgbClr val="CC0000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fo-FO"/>
          </a:p>
        </p:txBody>
      </p:sp>
      <p:sp>
        <p:nvSpPr>
          <p:cNvPr id="28" name="Freeform 27"/>
          <p:cNvSpPr/>
          <p:nvPr/>
        </p:nvSpPr>
        <p:spPr>
          <a:xfrm>
            <a:off x="4176713" y="4518025"/>
            <a:ext cx="1924050" cy="1746250"/>
          </a:xfrm>
          <a:custGeom>
            <a:avLst/>
            <a:gdLst>
              <a:gd name="connsiteX0" fmla="*/ 0 w 1924334"/>
              <a:gd name="connsiteY0" fmla="*/ 1746913 h 1746913"/>
              <a:gd name="connsiteX1" fmla="*/ 682388 w 1924334"/>
              <a:gd name="connsiteY1" fmla="*/ 968991 h 1746913"/>
              <a:gd name="connsiteX2" fmla="*/ 1446663 w 1924334"/>
              <a:gd name="connsiteY2" fmla="*/ 573206 h 1746913"/>
              <a:gd name="connsiteX3" fmla="*/ 1924334 w 1924334"/>
              <a:gd name="connsiteY3" fmla="*/ 0 h 174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334" h="1746913">
                <a:moveTo>
                  <a:pt x="0" y="1746913"/>
                </a:moveTo>
                <a:cubicBezTo>
                  <a:pt x="220639" y="1455761"/>
                  <a:pt x="441278" y="1164609"/>
                  <a:pt x="682388" y="968991"/>
                </a:cubicBezTo>
                <a:cubicBezTo>
                  <a:pt x="923498" y="773373"/>
                  <a:pt x="1239672" y="734704"/>
                  <a:pt x="1446663" y="573206"/>
                </a:cubicBezTo>
                <a:cubicBezTo>
                  <a:pt x="1653654" y="411708"/>
                  <a:pt x="1788994" y="205854"/>
                  <a:pt x="1924334" y="0"/>
                </a:cubicBezTo>
              </a:path>
            </a:pathLst>
          </a:custGeom>
          <a:ln w="1016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981200" y="5029200"/>
            <a:ext cx="1068562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 err="1" smtClean="0">
                <a:solidFill>
                  <a:schemeClr val="bg1"/>
                </a:solidFill>
              </a:rPr>
              <a:t>Overflow</a:t>
            </a:r>
            <a:endParaRPr lang="fo-FO" b="1" dirty="0">
              <a:solidFill>
                <a:schemeClr val="bg1"/>
              </a:solidFill>
            </a:endParaRPr>
          </a:p>
        </p:txBody>
      </p:sp>
      <p:grpSp>
        <p:nvGrpSpPr>
          <p:cNvPr id="4" name="Group 23"/>
          <p:cNvGrpSpPr/>
          <p:nvPr/>
        </p:nvGrpSpPr>
        <p:grpSpPr>
          <a:xfrm>
            <a:off x="4419600" y="3352800"/>
            <a:ext cx="969920" cy="935633"/>
            <a:chOff x="5574822" y="2492896"/>
            <a:chExt cx="969920" cy="935633"/>
          </a:xfrm>
        </p:grpSpPr>
        <p:sp>
          <p:nvSpPr>
            <p:cNvPr id="26" name="AutoShape 47"/>
            <p:cNvSpPr>
              <a:spLocks noChangeArrowheads="1"/>
            </p:cNvSpPr>
            <p:nvPr/>
          </p:nvSpPr>
          <p:spPr bwMode="auto">
            <a:xfrm flipH="1">
              <a:off x="5580112" y="2492896"/>
              <a:ext cx="964630" cy="93563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o-FO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606657">
              <a:off x="5580112" y="2780928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1200" dirty="0" smtClean="0"/>
                <a:t>C</a:t>
              </a:r>
              <a:endParaRPr lang="fo-FO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7941131">
              <a:off x="5643267" y="2616466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1200" dirty="0" smtClean="0"/>
                <a:t>o</a:t>
              </a:r>
              <a:endParaRPr lang="fo-FO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9268077">
              <a:off x="5749671" y="2498454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1200" dirty="0" smtClean="0"/>
                <a:t>o</a:t>
              </a:r>
              <a:endParaRPr lang="fo-FO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40152" y="2492896"/>
              <a:ext cx="219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1200" dirty="0" smtClean="0"/>
                <a:t>l</a:t>
              </a:r>
              <a:endParaRPr lang="fo-FO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366000">
              <a:off x="6084168" y="2492896"/>
              <a:ext cx="219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1200" dirty="0" smtClean="0"/>
                <a:t>i</a:t>
              </a:r>
              <a:endParaRPr lang="fo-FO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 rot="3135064">
              <a:off x="6188175" y="2569838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1200" dirty="0" smtClean="0"/>
                <a:t>n</a:t>
              </a:r>
              <a:endParaRPr lang="fo-FO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 rot="4861785">
              <a:off x="6272998" y="2719118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1200" dirty="0" smtClean="0"/>
                <a:t>g</a:t>
              </a:r>
              <a:endParaRPr lang="fo-FO" sz="1200" dirty="0"/>
            </a:p>
          </p:txBody>
        </p:sp>
      </p:grp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4724400" y="3429000"/>
            <a:ext cx="915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o-FO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Nordic</a:t>
            </a:r>
            <a:endParaRPr lang="fo-FO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o-FO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Seas</a:t>
            </a:r>
            <a:endParaRPr lang="fo-F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910667" y="5396089"/>
            <a:ext cx="428977" cy="248355"/>
          </a:xfrm>
          <a:custGeom>
            <a:avLst/>
            <a:gdLst>
              <a:gd name="connsiteX0" fmla="*/ 428977 w 428977"/>
              <a:gd name="connsiteY0" fmla="*/ 0 h 248355"/>
              <a:gd name="connsiteX1" fmla="*/ 158044 w 428977"/>
              <a:gd name="connsiteY1" fmla="*/ 79022 h 248355"/>
              <a:gd name="connsiteX2" fmla="*/ 0 w 428977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977" h="248355">
                <a:moveTo>
                  <a:pt x="428977" y="0"/>
                </a:moveTo>
                <a:cubicBezTo>
                  <a:pt x="329258" y="18815"/>
                  <a:pt x="229540" y="37630"/>
                  <a:pt x="158044" y="79022"/>
                </a:cubicBezTo>
                <a:cubicBezTo>
                  <a:pt x="86548" y="120414"/>
                  <a:pt x="43274" y="184384"/>
                  <a:pt x="0" y="248355"/>
                </a:cubicBezTo>
              </a:path>
            </a:pathLst>
          </a:custGeom>
          <a:ln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  <p:bldP spid="36" grpId="1" animBg="1"/>
      <p:bldP spid="37" grpId="0" animBg="1"/>
      <p:bldP spid="38" grpId="0" animBg="1"/>
      <p:bldP spid="14" grpId="0" animBg="1"/>
      <p:bldP spid="22" grpId="0" animBg="1"/>
      <p:bldP spid="41" grpId="0"/>
      <p:bldP spid="40" grpId="0" animBg="1"/>
      <p:bldP spid="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0_Greinir\Section N 2014\GREIN\Fig_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3429000"/>
            <a:ext cx="5098415" cy="101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1447800" y="2362200"/>
            <a:ext cx="3962400" cy="2667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38800" y="2133600"/>
            <a:ext cx="316323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o-FO" sz="2400" dirty="0" smtClean="0">
                <a:solidFill>
                  <a:schemeClr val="bg1"/>
                </a:solidFill>
              </a:rPr>
              <a:t>20 year trend: 130±30%</a:t>
            </a:r>
            <a:endParaRPr lang="fo-FO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-304800"/>
            <a:ext cx="6705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o-FO" dirty="0" smtClean="0"/>
              <a:t>Salt transport relative to 34.95</a:t>
            </a:r>
            <a:br>
              <a:rPr lang="fo-FO" dirty="0" smtClean="0"/>
            </a:br>
            <a:r>
              <a:rPr lang="fo-FO" sz="3100" dirty="0" smtClean="0"/>
              <a:t>(≈ FBC-overflow salinity)</a:t>
            </a:r>
            <a:endParaRPr lang="fo-FO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C_0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87000" y="-4038600"/>
            <a:ext cx="21234400" cy="142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052736"/>
            <a:ext cx="8424936" cy="23762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Atlantic inflow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Temperature &amp; Salinity</a:t>
            </a:r>
            <a:endParaRPr lang="en-US" sz="4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4038600"/>
            <a:ext cx="7772400" cy="1838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80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80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Faroe Bank Channel overflow</a:t>
            </a:r>
            <a:endParaRPr kumimoji="0" lang="da-DK" sz="480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86200" y="3581400"/>
            <a:ext cx="990600" cy="12192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o-F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0"/>
            <a:ext cx="9020175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276600"/>
            <a:ext cx="48006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Based on salinity of FBC-overflow water:</a:t>
            </a:r>
          </a:p>
          <a:p>
            <a:endParaRPr lang="en-US" dirty="0" smtClean="0"/>
          </a:p>
          <a:p>
            <a:r>
              <a:rPr lang="en-US" i="1" dirty="0" smtClean="0"/>
              <a:t>This is indicative of a direct influence of the inflow on the overflow below, or, … an overturning loop local to the southern Norwegian Sea.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Separate and stronger evidence in </a:t>
            </a:r>
            <a:r>
              <a:rPr lang="en-US" i="1" dirty="0" err="1" smtClean="0"/>
              <a:t>favour</a:t>
            </a:r>
            <a:r>
              <a:rPr lang="en-US" i="1" dirty="0" smtClean="0"/>
              <a:t> of our suggested NAW -&gt; NNAW -&gt; FSC loop is provided by the fact that anomalies progress from NAW to the </a:t>
            </a:r>
            <a:r>
              <a:rPr lang="en-US" i="1" dirty="0" err="1" smtClean="0"/>
              <a:t>recirculating</a:t>
            </a:r>
            <a:r>
              <a:rPr lang="en-US" i="1" dirty="0" smtClean="0"/>
              <a:t> NNAW, and then from NNAW back to FSC (both lagged by 1 year).</a:t>
            </a:r>
          </a:p>
          <a:p>
            <a:endParaRPr lang="en-US" dirty="0" smtClean="0"/>
          </a:p>
          <a:p>
            <a:endParaRPr lang="fo-FO" dirty="0"/>
          </a:p>
        </p:txBody>
      </p:sp>
      <p:sp>
        <p:nvSpPr>
          <p:cNvPr id="5" name="Freeform 4"/>
          <p:cNvSpPr/>
          <p:nvPr/>
        </p:nvSpPr>
        <p:spPr>
          <a:xfrm>
            <a:off x="6935190" y="5142016"/>
            <a:ext cx="285007" cy="760020"/>
          </a:xfrm>
          <a:custGeom>
            <a:avLst/>
            <a:gdLst>
              <a:gd name="connsiteX0" fmla="*/ 23750 w 285007"/>
              <a:gd name="connsiteY0" fmla="*/ 760020 h 760020"/>
              <a:gd name="connsiteX1" fmla="*/ 249381 w 285007"/>
              <a:gd name="connsiteY1" fmla="*/ 558140 h 760020"/>
              <a:gd name="connsiteX2" fmla="*/ 237506 w 285007"/>
              <a:gd name="connsiteY2" fmla="*/ 142503 h 760020"/>
              <a:gd name="connsiteX3" fmla="*/ 0 w 285007"/>
              <a:gd name="connsiteY3" fmla="*/ 0 h 7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07" h="760020">
                <a:moveTo>
                  <a:pt x="23750" y="760020"/>
                </a:moveTo>
                <a:cubicBezTo>
                  <a:pt x="118752" y="710539"/>
                  <a:pt x="213755" y="661059"/>
                  <a:pt x="249381" y="558140"/>
                </a:cubicBezTo>
                <a:cubicBezTo>
                  <a:pt x="285007" y="455221"/>
                  <a:pt x="279070" y="235526"/>
                  <a:pt x="237506" y="142503"/>
                </a:cubicBezTo>
                <a:cubicBezTo>
                  <a:pt x="195943" y="49480"/>
                  <a:pt x="97971" y="24740"/>
                  <a:pt x="0" y="0"/>
                </a:cubicBezTo>
              </a:path>
            </a:pathLst>
          </a:custGeom>
          <a:ln w="762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6" name="Freeform 5"/>
          <p:cNvSpPr/>
          <p:nvPr/>
        </p:nvSpPr>
        <p:spPr>
          <a:xfrm>
            <a:off x="6668678" y="5142322"/>
            <a:ext cx="189322" cy="664589"/>
          </a:xfrm>
          <a:custGeom>
            <a:avLst/>
            <a:gdLst>
              <a:gd name="connsiteX0" fmla="*/ 99767 w 189322"/>
              <a:gd name="connsiteY0" fmla="*/ 0 h 664589"/>
              <a:gd name="connsiteX1" fmla="*/ 14926 w 189322"/>
              <a:gd name="connsiteY1" fmla="*/ 249810 h 664589"/>
              <a:gd name="connsiteX2" fmla="*/ 189322 w 189322"/>
              <a:gd name="connsiteY2" fmla="*/ 664589 h 66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322" h="664589">
                <a:moveTo>
                  <a:pt x="99767" y="0"/>
                </a:moveTo>
                <a:cubicBezTo>
                  <a:pt x="49883" y="69522"/>
                  <a:pt x="0" y="139045"/>
                  <a:pt x="14926" y="249810"/>
                </a:cubicBezTo>
                <a:cubicBezTo>
                  <a:pt x="29852" y="360575"/>
                  <a:pt x="109587" y="512582"/>
                  <a:pt x="189322" y="664589"/>
                </a:cubicBezTo>
              </a:path>
            </a:pathLst>
          </a:custGeom>
          <a:ln w="762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67050" y="-1752600"/>
            <a:ext cx="11194191" cy="7175500"/>
            <a:chOff x="1067050" y="-1752600"/>
            <a:chExt cx="11194191" cy="7175500"/>
          </a:xfrm>
        </p:grpSpPr>
        <p:grpSp>
          <p:nvGrpSpPr>
            <p:cNvPr id="2" name="Group 22"/>
            <p:cNvGrpSpPr/>
            <p:nvPr/>
          </p:nvGrpSpPr>
          <p:grpSpPr>
            <a:xfrm>
              <a:off x="1067050" y="-1752600"/>
              <a:ext cx="11194191" cy="7175500"/>
              <a:chOff x="-914150" y="1700213"/>
              <a:chExt cx="11194191" cy="7175500"/>
            </a:xfrm>
          </p:grpSpPr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-914150" y="1700213"/>
                <a:ext cx="11194191" cy="7175500"/>
                <a:chOff x="1058" y="1200"/>
                <a:chExt cx="4553" cy="3009"/>
              </a:xfrm>
            </p:grpSpPr>
            <p:pic>
              <p:nvPicPr>
                <p:cNvPr id="2072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58" y="1200"/>
                  <a:ext cx="4553" cy="28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7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416" y="4081"/>
                  <a:ext cx="1008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i="1">
                      <a:latin typeface="Verdana" pitchFamily="34" charset="0"/>
                      <a:cs typeface="Arial" charset="0"/>
                    </a:rPr>
                    <a:t>AGU, 2003</a:t>
                  </a:r>
                </a:p>
              </p:txBody>
            </p:sp>
          </p:grpSp>
          <p:sp>
            <p:nvSpPr>
              <p:cNvPr id="2056" name="TextBox 14"/>
              <p:cNvSpPr txBox="1">
                <a:spLocks noChangeArrowheads="1"/>
              </p:cNvSpPr>
              <p:nvPr/>
            </p:nvSpPr>
            <p:spPr bwMode="auto">
              <a:xfrm>
                <a:off x="1476375" y="2852738"/>
                <a:ext cx="1325563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o-FO" b="1" dirty="0"/>
                  <a:t>Greenland</a:t>
                </a:r>
              </a:p>
            </p:txBody>
          </p:sp>
          <p:sp>
            <p:nvSpPr>
              <p:cNvPr id="2057" name="TextBox 17"/>
              <p:cNvSpPr txBox="1">
                <a:spLocks noChangeArrowheads="1"/>
              </p:cNvSpPr>
              <p:nvPr/>
            </p:nvSpPr>
            <p:spPr bwMode="auto">
              <a:xfrm>
                <a:off x="3694113" y="4005263"/>
                <a:ext cx="97948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o-FO" b="1" dirty="0">
                    <a:solidFill>
                      <a:schemeClr val="bg1"/>
                    </a:solidFill>
                  </a:rPr>
                  <a:t>Iceland</a:t>
                </a:r>
              </a:p>
            </p:txBody>
          </p:sp>
          <p:sp>
            <p:nvSpPr>
              <p:cNvPr id="2058" name="TextBox 19"/>
              <p:cNvSpPr txBox="1">
                <a:spLocks noChangeArrowheads="1"/>
              </p:cNvSpPr>
              <p:nvPr/>
            </p:nvSpPr>
            <p:spPr bwMode="auto">
              <a:xfrm>
                <a:off x="7294563" y="4868863"/>
                <a:ext cx="762000" cy="646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o-FO" b="1"/>
                  <a:t>Shet-</a:t>
                </a:r>
              </a:p>
              <a:p>
                <a:r>
                  <a:rPr lang="fo-FO" b="1"/>
                  <a:t>land</a:t>
                </a:r>
              </a:p>
            </p:txBody>
          </p:sp>
          <p:sp>
            <p:nvSpPr>
              <p:cNvPr id="2065" name="TextBox 18"/>
              <p:cNvSpPr txBox="1">
                <a:spLocks noChangeArrowheads="1"/>
              </p:cNvSpPr>
              <p:nvPr/>
            </p:nvSpPr>
            <p:spPr bwMode="auto">
              <a:xfrm>
                <a:off x="5710238" y="4724400"/>
                <a:ext cx="94138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o-FO" b="1"/>
                  <a:t>Faroes</a:t>
                </a:r>
              </a:p>
            </p:txBody>
          </p:sp>
        </p:grpSp>
        <p:sp>
          <p:nvSpPr>
            <p:cNvPr id="37" name="Freeform 36"/>
            <p:cNvSpPr/>
            <p:nvPr/>
          </p:nvSpPr>
          <p:spPr>
            <a:xfrm>
              <a:off x="6592312" y="1488724"/>
              <a:ext cx="2492346" cy="486871"/>
            </a:xfrm>
            <a:custGeom>
              <a:avLst/>
              <a:gdLst>
                <a:gd name="connsiteX0" fmla="*/ 2492346 w 2492346"/>
                <a:gd name="connsiteY0" fmla="*/ 10789 h 486871"/>
                <a:gd name="connsiteX1" fmla="*/ 1909720 w 2492346"/>
                <a:gd name="connsiteY1" fmla="*/ 431575 h 486871"/>
                <a:gd name="connsiteX2" fmla="*/ 1586038 w 2492346"/>
                <a:gd name="connsiteY2" fmla="*/ 342562 h 486871"/>
                <a:gd name="connsiteX3" fmla="*/ 1432290 w 2492346"/>
                <a:gd name="connsiteY3" fmla="*/ 59341 h 486871"/>
                <a:gd name="connsiteX4" fmla="*/ 987228 w 2492346"/>
                <a:gd name="connsiteY4" fmla="*/ 10789 h 486871"/>
                <a:gd name="connsiteX5" fmla="*/ 582626 w 2492346"/>
                <a:gd name="connsiteY5" fmla="*/ 18881 h 486871"/>
                <a:gd name="connsiteX6" fmla="*/ 0 w 2492346"/>
                <a:gd name="connsiteY6" fmla="*/ 124077 h 48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2346" h="486871">
                  <a:moveTo>
                    <a:pt x="2492346" y="10789"/>
                  </a:moveTo>
                  <a:cubicBezTo>
                    <a:pt x="2276558" y="193534"/>
                    <a:pt x="2060771" y="376280"/>
                    <a:pt x="1909720" y="431575"/>
                  </a:cubicBezTo>
                  <a:cubicBezTo>
                    <a:pt x="1758669" y="486871"/>
                    <a:pt x="1665610" y="404601"/>
                    <a:pt x="1586038" y="342562"/>
                  </a:cubicBezTo>
                  <a:cubicBezTo>
                    <a:pt x="1506466" y="280523"/>
                    <a:pt x="1532092" y="114637"/>
                    <a:pt x="1432290" y="59341"/>
                  </a:cubicBezTo>
                  <a:cubicBezTo>
                    <a:pt x="1332488" y="4046"/>
                    <a:pt x="1128839" y="17532"/>
                    <a:pt x="987228" y="10789"/>
                  </a:cubicBezTo>
                  <a:cubicBezTo>
                    <a:pt x="845617" y="4046"/>
                    <a:pt x="747164" y="0"/>
                    <a:pt x="582626" y="18881"/>
                  </a:cubicBezTo>
                  <a:cubicBezTo>
                    <a:pt x="418088" y="37762"/>
                    <a:pt x="209044" y="80919"/>
                    <a:pt x="0" y="124077"/>
                  </a:cubicBezTo>
                </a:path>
              </a:pathLst>
            </a:custGeom>
            <a:ln w="5715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91200" y="1600200"/>
              <a:ext cx="2181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2800" b="1" dirty="0" err="1" smtClean="0">
                  <a:solidFill>
                    <a:schemeClr val="bg1"/>
                  </a:solidFill>
                </a:rPr>
                <a:t>FBC-overflow</a:t>
              </a:r>
              <a:endParaRPr lang="fo-FO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  <a:cs typeface="Arial" charset="0"/>
            </a:endParaRPr>
          </a:p>
          <a:p>
            <a:endParaRPr lang="en-US" baseline="30000">
              <a:latin typeface="Verdana" pitchFamily="34" charset="0"/>
              <a:cs typeface="Arial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5486400" cy="297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o-FO"/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4343400" y="2971800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o-FO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Arctic</a:t>
            </a:r>
            <a:endParaRPr lang="fo-F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18"/>
          <p:cNvSpPr txBox="1">
            <a:spLocks noChangeArrowheads="1"/>
          </p:cNvSpPr>
          <p:nvPr/>
        </p:nvSpPr>
        <p:spPr bwMode="auto">
          <a:xfrm>
            <a:off x="914400" y="6488668"/>
            <a:ext cx="1603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o-FO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fo-F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o-FO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Ocean</a:t>
            </a:r>
            <a:endParaRPr lang="fo-F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381000" y="2895600"/>
            <a:ext cx="11887200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pic>
        <p:nvPicPr>
          <p:cNvPr id="1026" name="Picture 2" descr="D:\0_Meetings\2016\DMI Mars\FBC_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4810125" cy="27305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066800" y="1524000"/>
            <a:ext cx="2706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1600" dirty="0" err="1" smtClean="0"/>
              <a:t>No</a:t>
            </a:r>
            <a:r>
              <a:rPr lang="fo-FO" sz="1600" dirty="0" smtClean="0"/>
              <a:t> </a:t>
            </a:r>
            <a:r>
              <a:rPr lang="fo-FO" sz="1600" dirty="0" err="1" smtClean="0"/>
              <a:t>significant</a:t>
            </a:r>
            <a:r>
              <a:rPr lang="fo-FO" sz="1600" dirty="0" smtClean="0"/>
              <a:t> </a:t>
            </a:r>
            <a:r>
              <a:rPr lang="fo-FO" sz="1600" dirty="0" err="1" smtClean="0"/>
              <a:t>trend</a:t>
            </a:r>
            <a:r>
              <a:rPr lang="fo-FO" sz="1600" dirty="0" smtClean="0"/>
              <a:t>  </a:t>
            </a:r>
            <a:r>
              <a:rPr lang="fo-FO" sz="1600" dirty="0" err="1" smtClean="0"/>
              <a:t>in</a:t>
            </a:r>
            <a:r>
              <a:rPr lang="fo-FO" sz="1600" dirty="0" smtClean="0"/>
              <a:t> </a:t>
            </a:r>
          </a:p>
          <a:p>
            <a:r>
              <a:rPr lang="fo-FO" sz="1600" dirty="0" err="1" smtClean="0"/>
              <a:t>volume</a:t>
            </a:r>
            <a:r>
              <a:rPr lang="fo-FO" sz="1600" dirty="0" smtClean="0"/>
              <a:t> transport 1995 – 2015</a:t>
            </a:r>
          </a:p>
        </p:txBody>
      </p:sp>
      <p:pic>
        <p:nvPicPr>
          <p:cNvPr id="2051" name="Picture 3" descr="D:\0_Meetings\2016\DMI Mars\FBC_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301" y="3200400"/>
            <a:ext cx="8001699" cy="3429000"/>
          </a:xfrm>
          <a:prstGeom prst="rect">
            <a:avLst/>
          </a:prstGeom>
          <a:noFill/>
        </p:spPr>
      </p:pic>
      <p:pic>
        <p:nvPicPr>
          <p:cNvPr id="2050" name="Picture 2" descr="D:\0_Meetings\2016\DMI Mars\FBC_s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276600"/>
            <a:ext cx="2987801" cy="2975344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410200" y="2895600"/>
            <a:ext cx="6324600" cy="396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1" name="TextBox 30"/>
          <p:cNvSpPr txBox="1"/>
          <p:nvPr/>
        </p:nvSpPr>
        <p:spPr>
          <a:xfrm>
            <a:off x="1752600" y="5867400"/>
            <a:ext cx="2989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1600" dirty="0" err="1" smtClean="0"/>
              <a:t>The</a:t>
            </a:r>
            <a:r>
              <a:rPr lang="fo-FO" sz="1600" dirty="0" smtClean="0"/>
              <a:t> </a:t>
            </a:r>
            <a:r>
              <a:rPr lang="fo-FO" sz="1600" dirty="0" err="1" smtClean="0"/>
              <a:t>coldest</a:t>
            </a:r>
            <a:r>
              <a:rPr lang="fo-FO" sz="1600" dirty="0" smtClean="0"/>
              <a:t> </a:t>
            </a:r>
            <a:r>
              <a:rPr lang="fo-FO" sz="1600" dirty="0" err="1" smtClean="0"/>
              <a:t>overflow</a:t>
            </a:r>
            <a:r>
              <a:rPr lang="fo-FO" sz="1600" dirty="0" smtClean="0"/>
              <a:t> </a:t>
            </a:r>
            <a:r>
              <a:rPr lang="fo-FO" sz="1600" dirty="0" err="1" smtClean="0"/>
              <a:t>has</a:t>
            </a:r>
            <a:r>
              <a:rPr lang="fo-FO" sz="1600" dirty="0" smtClean="0"/>
              <a:t> </a:t>
            </a:r>
            <a:r>
              <a:rPr lang="fo-FO" sz="1600" dirty="0" err="1" smtClean="0"/>
              <a:t>warmed</a:t>
            </a:r>
            <a:endParaRPr lang="fo-FO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172200" y="5867400"/>
            <a:ext cx="2639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1600" dirty="0" err="1" smtClean="0"/>
              <a:t>But</a:t>
            </a:r>
            <a:r>
              <a:rPr lang="fo-FO" sz="1600" dirty="0" smtClean="0"/>
              <a:t>, </a:t>
            </a:r>
            <a:r>
              <a:rPr lang="fo-FO" sz="1600" dirty="0" err="1" smtClean="0"/>
              <a:t>also</a:t>
            </a:r>
            <a:r>
              <a:rPr lang="fo-FO" sz="1600" dirty="0" smtClean="0"/>
              <a:t> </a:t>
            </a:r>
            <a:r>
              <a:rPr lang="fo-FO" sz="1600" dirty="0" err="1" smtClean="0"/>
              <a:t>become</a:t>
            </a:r>
            <a:r>
              <a:rPr lang="fo-FO" sz="1600" dirty="0" smtClean="0"/>
              <a:t> </a:t>
            </a:r>
            <a:r>
              <a:rPr lang="fo-FO" sz="1600" dirty="0" err="1" smtClean="0"/>
              <a:t>more</a:t>
            </a:r>
            <a:r>
              <a:rPr lang="fo-FO" sz="1600" dirty="0" smtClean="0"/>
              <a:t> </a:t>
            </a:r>
            <a:r>
              <a:rPr lang="fo-FO" sz="1600" dirty="0" err="1" smtClean="0"/>
              <a:t>saline</a:t>
            </a:r>
            <a:endParaRPr lang="fo-FO" sz="16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572000" y="3810000"/>
            <a:ext cx="0" cy="1219200"/>
          </a:xfrm>
          <a:prstGeom prst="line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29000" y="4495800"/>
            <a:ext cx="106952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sz="3200" b="1" dirty="0" smtClean="0">
                <a:solidFill>
                  <a:srgbClr val="FF0000"/>
                </a:solidFill>
              </a:rPr>
              <a:t>0.1°C</a:t>
            </a:r>
            <a:endParaRPr lang="fo-FO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72200" y="3429000"/>
            <a:ext cx="1953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1600" dirty="0" err="1" smtClean="0"/>
              <a:t>FBC-overflow</a:t>
            </a:r>
            <a:r>
              <a:rPr lang="fo-FO" sz="1600" dirty="0" smtClean="0"/>
              <a:t> </a:t>
            </a:r>
            <a:r>
              <a:rPr lang="fo-FO" sz="1600" dirty="0" err="1" smtClean="0"/>
              <a:t>density</a:t>
            </a:r>
            <a:endParaRPr lang="fo-FO" sz="1600" dirty="0" smtClean="0"/>
          </a:p>
          <a:p>
            <a:r>
              <a:rPr lang="fo-FO" sz="1600" dirty="0" err="1" smtClean="0"/>
              <a:t>probably</a:t>
            </a:r>
            <a:r>
              <a:rPr lang="fo-FO" sz="1600" dirty="0" smtClean="0"/>
              <a:t> </a:t>
            </a:r>
            <a:r>
              <a:rPr lang="fo-FO" sz="1600" dirty="0" err="1" smtClean="0"/>
              <a:t>increased</a:t>
            </a:r>
            <a:endParaRPr lang="fo-FO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905000" y="3352800"/>
            <a:ext cx="252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dirty="0" smtClean="0"/>
              <a:t>FBC </a:t>
            </a:r>
            <a:r>
              <a:rPr lang="fo-FO" dirty="0" err="1" smtClean="0"/>
              <a:t>bottom</a:t>
            </a:r>
            <a:r>
              <a:rPr lang="fo-FO" dirty="0" smtClean="0"/>
              <a:t> </a:t>
            </a:r>
            <a:r>
              <a:rPr lang="fo-FO" dirty="0" err="1" smtClean="0"/>
              <a:t>temperature</a:t>
            </a:r>
            <a:endParaRPr lang="fo-FO" dirty="0"/>
          </a:p>
        </p:txBody>
      </p:sp>
      <p:pic>
        <p:nvPicPr>
          <p:cNvPr id="39" name="Picture 2" descr="D:\Myndir\Tur0744\DSC_05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276600"/>
            <a:ext cx="4896544" cy="32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/>
      <p:bldP spid="32" grpId="0"/>
      <p:bldP spid="34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477000" y="-2286000"/>
            <a:ext cx="22242648" cy="13523913"/>
            <a:chOff x="624" y="1200"/>
            <a:chExt cx="4800" cy="3009"/>
          </a:xfrm>
        </p:grpSpPr>
        <p:pic>
          <p:nvPicPr>
            <p:cNvPr id="207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200"/>
              <a:ext cx="4553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3" name="Text Box 4"/>
            <p:cNvSpPr txBox="1">
              <a:spLocks noChangeArrowheads="1"/>
            </p:cNvSpPr>
            <p:nvPr/>
          </p:nvSpPr>
          <p:spPr bwMode="auto">
            <a:xfrm>
              <a:off x="4416" y="4081"/>
              <a:ext cx="100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Verdana" pitchFamily="34" charset="0"/>
                  <a:cs typeface="Arial" charset="0"/>
                </a:rPr>
                <a:t>AGU, 2003</a:t>
              </a:r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207250" y="6216650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540E48"/>
                </a:solidFill>
              </a:rPr>
              <a:t>  </a:t>
            </a:r>
          </a:p>
          <a:p>
            <a:pPr eaLnBrk="0" hangingPunct="0"/>
            <a:r>
              <a:rPr lang="en-US" i="1">
                <a:solidFill>
                  <a:srgbClr val="540E48"/>
                </a:solidFill>
              </a:rPr>
              <a:t>image:AGU 2003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  <a:cs typeface="Arial" charset="0"/>
            </a:endParaRPr>
          </a:p>
          <a:p>
            <a:endParaRPr lang="en-US" baseline="30000">
              <a:latin typeface="Verdana" pitchFamily="34" charset="0"/>
              <a:cs typeface="Arial" charset="0"/>
            </a:endParaRP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2743200" y="2438400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>
                <a:solidFill>
                  <a:schemeClr val="bg1"/>
                </a:solidFill>
              </a:rPr>
              <a:t>Iceland</a:t>
            </a: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6400800" y="3505200"/>
            <a:ext cx="807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/>
              <a:t>Faroes</a:t>
            </a:r>
          </a:p>
        </p:txBody>
      </p:sp>
      <p:sp>
        <p:nvSpPr>
          <p:cNvPr id="32" name="Freeform 31"/>
          <p:cNvSpPr/>
          <p:nvPr/>
        </p:nvSpPr>
        <p:spPr>
          <a:xfrm>
            <a:off x="4800600" y="2743200"/>
            <a:ext cx="894945" cy="554477"/>
          </a:xfrm>
          <a:custGeom>
            <a:avLst/>
            <a:gdLst>
              <a:gd name="connsiteX0" fmla="*/ 0 w 894945"/>
              <a:gd name="connsiteY0" fmla="*/ 554477 h 554477"/>
              <a:gd name="connsiteX1" fmla="*/ 408562 w 894945"/>
              <a:gd name="connsiteY1" fmla="*/ 107005 h 554477"/>
              <a:gd name="connsiteX2" fmla="*/ 894945 w 894945"/>
              <a:gd name="connsiteY2" fmla="*/ 0 h 55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945" h="554477">
                <a:moveTo>
                  <a:pt x="0" y="554477"/>
                </a:moveTo>
                <a:cubicBezTo>
                  <a:pt x="129702" y="376947"/>
                  <a:pt x="259405" y="199418"/>
                  <a:pt x="408562" y="107005"/>
                </a:cubicBezTo>
                <a:cubicBezTo>
                  <a:pt x="557719" y="14592"/>
                  <a:pt x="815503" y="12970"/>
                  <a:pt x="894945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6" name="Freeform 35"/>
          <p:cNvSpPr/>
          <p:nvPr/>
        </p:nvSpPr>
        <p:spPr>
          <a:xfrm>
            <a:off x="5428034" y="3044757"/>
            <a:ext cx="632298" cy="642026"/>
          </a:xfrm>
          <a:custGeom>
            <a:avLst/>
            <a:gdLst>
              <a:gd name="connsiteX0" fmla="*/ 0 w 632298"/>
              <a:gd name="connsiteY0" fmla="*/ 642026 h 642026"/>
              <a:gd name="connsiteX1" fmla="*/ 223736 w 632298"/>
              <a:gd name="connsiteY1" fmla="*/ 136188 h 642026"/>
              <a:gd name="connsiteX2" fmla="*/ 632298 w 632298"/>
              <a:gd name="connsiteY2" fmla="*/ 0 h 6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298" h="642026">
                <a:moveTo>
                  <a:pt x="0" y="642026"/>
                </a:moveTo>
                <a:cubicBezTo>
                  <a:pt x="59176" y="442609"/>
                  <a:pt x="118353" y="243192"/>
                  <a:pt x="223736" y="136188"/>
                </a:cubicBezTo>
                <a:cubicBezTo>
                  <a:pt x="329119" y="29184"/>
                  <a:pt x="565826" y="21077"/>
                  <a:pt x="632298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7" name="Freeform 36"/>
          <p:cNvSpPr/>
          <p:nvPr/>
        </p:nvSpPr>
        <p:spPr>
          <a:xfrm>
            <a:off x="6099243" y="3323617"/>
            <a:ext cx="778212" cy="440987"/>
          </a:xfrm>
          <a:custGeom>
            <a:avLst/>
            <a:gdLst>
              <a:gd name="connsiteX0" fmla="*/ 0 w 778212"/>
              <a:gd name="connsiteY0" fmla="*/ 440987 h 440987"/>
              <a:gd name="connsiteX1" fmla="*/ 243191 w 778212"/>
              <a:gd name="connsiteY1" fmla="*/ 71336 h 440987"/>
              <a:gd name="connsiteX2" fmla="*/ 778212 w 778212"/>
              <a:gd name="connsiteY2" fmla="*/ 12970 h 44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8212" h="440987">
                <a:moveTo>
                  <a:pt x="0" y="440987"/>
                </a:moveTo>
                <a:cubicBezTo>
                  <a:pt x="56744" y="291829"/>
                  <a:pt x="113489" y="142672"/>
                  <a:pt x="243191" y="71336"/>
                </a:cubicBezTo>
                <a:cubicBezTo>
                  <a:pt x="372893" y="0"/>
                  <a:pt x="692284" y="22698"/>
                  <a:pt x="778212" y="1297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525000" cy="1600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Coupling of inflow and overflow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across the Iceland-Faroe Ridge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768454" y="3138985"/>
            <a:ext cx="796119" cy="573206"/>
          </a:xfrm>
          <a:custGeom>
            <a:avLst/>
            <a:gdLst>
              <a:gd name="connsiteX0" fmla="*/ 796119 w 796119"/>
              <a:gd name="connsiteY0" fmla="*/ 0 h 573206"/>
              <a:gd name="connsiteX1" fmla="*/ 127379 w 796119"/>
              <a:gd name="connsiteY1" fmla="*/ 204716 h 573206"/>
              <a:gd name="connsiteX2" fmla="*/ 31845 w 796119"/>
              <a:gd name="connsiteY2" fmla="*/ 573206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19" h="573206">
                <a:moveTo>
                  <a:pt x="796119" y="0"/>
                </a:moveTo>
                <a:cubicBezTo>
                  <a:pt x="525438" y="54591"/>
                  <a:pt x="254758" y="109182"/>
                  <a:pt x="127379" y="204716"/>
                </a:cubicBezTo>
                <a:cubicBezTo>
                  <a:pt x="0" y="300250"/>
                  <a:pt x="52317" y="518615"/>
                  <a:pt x="31845" y="573206"/>
                </a:cubicBezTo>
              </a:path>
            </a:pathLst>
          </a:custGeom>
          <a:ln w="571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2" name="Freeform 21"/>
          <p:cNvSpPr/>
          <p:nvPr/>
        </p:nvSpPr>
        <p:spPr>
          <a:xfrm>
            <a:off x="5105400" y="2895600"/>
            <a:ext cx="796119" cy="573206"/>
          </a:xfrm>
          <a:custGeom>
            <a:avLst/>
            <a:gdLst>
              <a:gd name="connsiteX0" fmla="*/ 796119 w 796119"/>
              <a:gd name="connsiteY0" fmla="*/ 0 h 573206"/>
              <a:gd name="connsiteX1" fmla="*/ 127379 w 796119"/>
              <a:gd name="connsiteY1" fmla="*/ 204716 h 573206"/>
              <a:gd name="connsiteX2" fmla="*/ 31845 w 796119"/>
              <a:gd name="connsiteY2" fmla="*/ 573206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19" h="573206">
                <a:moveTo>
                  <a:pt x="796119" y="0"/>
                </a:moveTo>
                <a:cubicBezTo>
                  <a:pt x="525438" y="54591"/>
                  <a:pt x="254758" y="109182"/>
                  <a:pt x="127379" y="204716"/>
                </a:cubicBezTo>
                <a:cubicBezTo>
                  <a:pt x="0" y="300250"/>
                  <a:pt x="52317" y="518615"/>
                  <a:pt x="31845" y="573206"/>
                </a:cubicBezTo>
              </a:path>
            </a:pathLst>
          </a:custGeom>
          <a:ln w="571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grpSp>
        <p:nvGrpSpPr>
          <p:cNvPr id="28" name="Group 27"/>
          <p:cNvGrpSpPr/>
          <p:nvPr/>
        </p:nvGrpSpPr>
        <p:grpSpPr>
          <a:xfrm>
            <a:off x="-2362200" y="4724400"/>
            <a:ext cx="17830800" cy="2971800"/>
            <a:chOff x="-2362200" y="4724400"/>
            <a:chExt cx="17830800" cy="2971800"/>
          </a:xfrm>
        </p:grpSpPr>
        <p:sp>
          <p:nvSpPr>
            <p:cNvPr id="25" name="Rectangle 24"/>
            <p:cNvSpPr/>
            <p:nvPr/>
          </p:nvSpPr>
          <p:spPr>
            <a:xfrm>
              <a:off x="-2362200" y="4724400"/>
              <a:ext cx="12573000" cy="2819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pic>
          <p:nvPicPr>
            <p:cNvPr id="23" name="Picture 2" descr="D:\0_Greinir\Steffen 2013\Manus\Fig1_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4724400"/>
              <a:ext cx="14020800" cy="2694860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7696200" y="4876800"/>
              <a:ext cx="2590800" cy="2819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2286000" y="6477000"/>
              <a:ext cx="125730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5600" y="6477000"/>
              <a:ext cx="3434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o-FO" dirty="0" smtClean="0"/>
                <a:t>Wilkenskjeld and Quadfasel (2005)</a:t>
              </a:r>
              <a:endParaRPr lang="fo-FO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4285397" y="2388358"/>
            <a:ext cx="996287" cy="928048"/>
          </a:xfrm>
          <a:custGeom>
            <a:avLst/>
            <a:gdLst>
              <a:gd name="connsiteX0" fmla="*/ 996287 w 996287"/>
              <a:gd name="connsiteY0" fmla="*/ 0 h 928048"/>
              <a:gd name="connsiteX1" fmla="*/ 655093 w 996287"/>
              <a:gd name="connsiteY1" fmla="*/ 464024 h 928048"/>
              <a:gd name="connsiteX2" fmla="*/ 0 w 996287"/>
              <a:gd name="connsiteY2" fmla="*/ 928048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287" h="928048">
                <a:moveTo>
                  <a:pt x="996287" y="0"/>
                </a:moveTo>
                <a:cubicBezTo>
                  <a:pt x="908714" y="154674"/>
                  <a:pt x="821141" y="309349"/>
                  <a:pt x="655093" y="464024"/>
                </a:cubicBezTo>
                <a:cubicBezTo>
                  <a:pt x="489045" y="618699"/>
                  <a:pt x="131928" y="884830"/>
                  <a:pt x="0" y="928048"/>
                </a:cubicBezTo>
              </a:path>
            </a:pathLst>
          </a:custGeom>
          <a:ln w="571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1" name="TextBox 30"/>
          <p:cNvSpPr txBox="1"/>
          <p:nvPr/>
        </p:nvSpPr>
        <p:spPr>
          <a:xfrm>
            <a:off x="5181600" y="2362200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bg1"/>
                </a:solidFill>
              </a:rPr>
              <a:t>Western Valley</a:t>
            </a:r>
            <a:endParaRPr lang="fo-FO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67000" y="4953000"/>
            <a:ext cx="609600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21" grpId="0" animBg="1"/>
      <p:bldP spid="22" grpId="0" animBg="1"/>
      <p:bldP spid="29" grpId="0" animBg="1"/>
      <p:bldP spid="31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o-FO" sz="3600" dirty="0" smtClean="0"/>
              <a:t>2-year ADCP at 600m </a:t>
            </a:r>
            <a:r>
              <a:rPr lang="fo-FO" sz="3600" dirty="0" err="1" smtClean="0"/>
              <a:t>depth</a:t>
            </a:r>
            <a:r>
              <a:rPr lang="fo-FO" sz="3600" dirty="0" smtClean="0"/>
              <a:t/>
            </a:r>
            <a:br>
              <a:rPr lang="fo-FO" sz="3600" dirty="0" smtClean="0"/>
            </a:br>
            <a:r>
              <a:rPr lang="fo-FO" sz="3600" dirty="0" err="1" smtClean="0"/>
              <a:t>downstream</a:t>
            </a:r>
            <a:r>
              <a:rPr lang="fo-FO" sz="3600" dirty="0" smtClean="0"/>
              <a:t> </a:t>
            </a:r>
            <a:r>
              <a:rPr lang="fo-FO" sz="3600" dirty="0" err="1" smtClean="0"/>
              <a:t>of</a:t>
            </a:r>
            <a:r>
              <a:rPr lang="fo-FO" sz="3600" dirty="0" smtClean="0"/>
              <a:t> </a:t>
            </a:r>
            <a:r>
              <a:rPr lang="fo-FO" sz="3600" dirty="0" err="1" smtClean="0"/>
              <a:t>Western</a:t>
            </a:r>
            <a:r>
              <a:rPr lang="fo-FO" sz="3600" dirty="0" smtClean="0"/>
              <a:t> </a:t>
            </a:r>
            <a:r>
              <a:rPr lang="fo-FO" sz="3600" dirty="0" err="1" smtClean="0"/>
              <a:t>Valley</a:t>
            </a:r>
            <a:r>
              <a:rPr lang="fo-FO" sz="3600" dirty="0" smtClean="0"/>
              <a:t/>
            </a:r>
            <a:br>
              <a:rPr lang="fo-FO" sz="3600" dirty="0" smtClean="0"/>
            </a:br>
            <a:r>
              <a:rPr lang="fo-FO" sz="2200" dirty="0" smtClean="0"/>
              <a:t>(Detlef Quadfasel)</a:t>
            </a:r>
            <a:endParaRPr lang="fo-FO" sz="2200" dirty="0"/>
          </a:p>
        </p:txBody>
      </p:sp>
      <p:pic>
        <p:nvPicPr>
          <p:cNvPr id="6146" name="Picture 2" descr="D:\0_Greinir\Steffen 2013\Manus\Fig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9152749" cy="4392488"/>
          </a:xfrm>
          <a:prstGeom prst="rect">
            <a:avLst/>
          </a:prstGeom>
          <a:noFill/>
        </p:spPr>
      </p:pic>
      <p:pic>
        <p:nvPicPr>
          <p:cNvPr id="4" name="Picture 3" descr="D:\0_Meetings\2014\ICES OHWG April\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070453" cy="38884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6" name="Oval 5"/>
          <p:cNvSpPr/>
          <p:nvPr/>
        </p:nvSpPr>
        <p:spPr>
          <a:xfrm>
            <a:off x="971600" y="2996952"/>
            <a:ext cx="288032" cy="288032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cxnSp>
        <p:nvCxnSpPr>
          <p:cNvPr id="9" name="Straight Connector 8"/>
          <p:cNvCxnSpPr>
            <a:stCxn id="6" idx="3"/>
            <a:endCxn id="4" idx="1"/>
          </p:cNvCxnSpPr>
          <p:nvPr/>
        </p:nvCxnSpPr>
        <p:spPr>
          <a:xfrm flipH="1">
            <a:off x="323528" y="3242803"/>
            <a:ext cx="690253" cy="546237"/>
          </a:xfrm>
          <a:prstGeom prst="line">
            <a:avLst/>
          </a:prstGeom>
          <a:ln w="762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72200" y="2132856"/>
            <a:ext cx="23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dirty="0" smtClean="0"/>
              <a:t>Average velocity profile</a:t>
            </a:r>
            <a:endParaRPr lang="fo-FO" dirty="0"/>
          </a:p>
        </p:txBody>
      </p:sp>
      <p:pic>
        <p:nvPicPr>
          <p:cNvPr id="1027" name="Picture 3" descr="D:\Myndir\MH2006\P523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6624148" cy="49685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5949280"/>
            <a:ext cx="850963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o-FO" sz="3200" dirty="0" err="1" smtClean="0">
                <a:solidFill>
                  <a:schemeClr val="bg1"/>
                </a:solidFill>
              </a:rPr>
              <a:t>Western</a:t>
            </a:r>
            <a:r>
              <a:rPr lang="fo-FO" sz="3200" dirty="0" smtClean="0">
                <a:solidFill>
                  <a:schemeClr val="bg1"/>
                </a:solidFill>
              </a:rPr>
              <a:t> </a:t>
            </a:r>
            <a:r>
              <a:rPr lang="fo-FO" sz="3200" dirty="0" err="1" smtClean="0">
                <a:solidFill>
                  <a:schemeClr val="bg1"/>
                </a:solidFill>
              </a:rPr>
              <a:t>Valley</a:t>
            </a:r>
            <a:r>
              <a:rPr lang="fo-FO" sz="3200" dirty="0" smtClean="0">
                <a:solidFill>
                  <a:schemeClr val="bg1"/>
                </a:solidFill>
              </a:rPr>
              <a:t> </a:t>
            </a:r>
            <a:r>
              <a:rPr lang="fo-FO" sz="3200" dirty="0" err="1" smtClean="0">
                <a:solidFill>
                  <a:schemeClr val="bg1"/>
                </a:solidFill>
              </a:rPr>
              <a:t>overflow</a:t>
            </a:r>
            <a:r>
              <a:rPr lang="fo-FO" sz="3200" dirty="0" smtClean="0">
                <a:solidFill>
                  <a:schemeClr val="bg1"/>
                </a:solidFill>
              </a:rPr>
              <a:t> </a:t>
            </a:r>
            <a:r>
              <a:rPr lang="fo-FO" sz="3200" dirty="0" err="1" smtClean="0">
                <a:solidFill>
                  <a:schemeClr val="bg1"/>
                </a:solidFill>
              </a:rPr>
              <a:t>is</a:t>
            </a:r>
            <a:r>
              <a:rPr lang="fo-FO" sz="3200" dirty="0" smtClean="0">
                <a:solidFill>
                  <a:schemeClr val="bg1"/>
                </a:solidFill>
              </a:rPr>
              <a:t> </a:t>
            </a:r>
            <a:r>
              <a:rPr lang="fo-FO" sz="3200" dirty="0" err="1" smtClean="0">
                <a:solidFill>
                  <a:schemeClr val="bg1"/>
                </a:solidFill>
              </a:rPr>
              <a:t>variable</a:t>
            </a:r>
            <a:r>
              <a:rPr lang="fo-FO" sz="3200" dirty="0" smtClean="0">
                <a:solidFill>
                  <a:schemeClr val="bg1"/>
                </a:solidFill>
              </a:rPr>
              <a:t>, </a:t>
            </a:r>
            <a:r>
              <a:rPr lang="fo-FO" sz="3200" dirty="0" err="1" smtClean="0">
                <a:solidFill>
                  <a:schemeClr val="bg1"/>
                </a:solidFill>
              </a:rPr>
              <a:t>but</a:t>
            </a:r>
            <a:r>
              <a:rPr lang="fo-FO" sz="3200" dirty="0" smtClean="0">
                <a:solidFill>
                  <a:schemeClr val="bg1"/>
                </a:solidFill>
              </a:rPr>
              <a:t> </a:t>
            </a:r>
            <a:r>
              <a:rPr lang="fo-FO" sz="3200" dirty="0" err="1" smtClean="0">
                <a:solidFill>
                  <a:schemeClr val="bg1"/>
                </a:solidFill>
              </a:rPr>
              <a:t>persistent</a:t>
            </a:r>
            <a:endParaRPr lang="fo-FO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o-F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954"/>
            <a:ext cx="9144000" cy="950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4800600"/>
            <a:ext cx="93726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o-FO" dirty="0" err="1" smtClean="0"/>
              <a:t>Observed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modeled</a:t>
            </a:r>
            <a:r>
              <a:rPr lang="fo-FO" dirty="0" smtClean="0"/>
              <a:t> </a:t>
            </a:r>
            <a:br>
              <a:rPr lang="fo-FO" dirty="0" smtClean="0"/>
            </a:br>
            <a:r>
              <a:rPr lang="fo-FO" dirty="0" err="1" smtClean="0"/>
              <a:t>Faroe</a:t>
            </a:r>
            <a:r>
              <a:rPr lang="fo-FO" dirty="0" smtClean="0"/>
              <a:t> </a:t>
            </a:r>
            <a:r>
              <a:rPr lang="fo-FO" dirty="0" err="1" smtClean="0"/>
              <a:t>Current</a:t>
            </a:r>
            <a:r>
              <a:rPr lang="fo-FO" dirty="0" smtClean="0"/>
              <a:t> transport</a:t>
            </a:r>
            <a:endParaRPr lang="fo-FO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3464753"/>
            <a:ext cx="8334375" cy="3393247"/>
            <a:chOff x="457200" y="1600200"/>
            <a:chExt cx="8334375" cy="33932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600200"/>
              <a:ext cx="8334375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3550" y="4079047"/>
              <a:ext cx="7620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124200" y="5638800"/>
            <a:ext cx="108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dirty="0" err="1" smtClean="0">
                <a:solidFill>
                  <a:schemeClr val="bg1">
                    <a:lumMod val="50000"/>
                  </a:schemeClr>
                </a:solidFill>
              </a:rPr>
              <a:t>Observed</a:t>
            </a:r>
            <a:endParaRPr lang="fo-F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9624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dirty="0" err="1" smtClean="0"/>
              <a:t>Modeled</a:t>
            </a:r>
            <a:endParaRPr lang="fo-FO" dirty="0"/>
          </a:p>
        </p:txBody>
      </p:sp>
      <p:grpSp>
        <p:nvGrpSpPr>
          <p:cNvPr id="10" name="Group 9"/>
          <p:cNvGrpSpPr/>
          <p:nvPr/>
        </p:nvGrpSpPr>
        <p:grpSpPr>
          <a:xfrm>
            <a:off x="5486400" y="0"/>
            <a:ext cx="8305800" cy="2999660"/>
            <a:chOff x="5486400" y="0"/>
            <a:chExt cx="8305800" cy="2999660"/>
          </a:xfrm>
        </p:grpSpPr>
        <p:pic>
          <p:nvPicPr>
            <p:cNvPr id="8" name="Picture 2" descr="D:\0_Greinir\Steffen 2013\Manus\Fig1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304800"/>
              <a:ext cx="8305800" cy="269486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709149" y="0"/>
              <a:ext cx="3434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dirty="0" smtClean="0"/>
                <a:t>Wilkenskjeld and Quadfasel (2005)</a:t>
              </a:r>
              <a:endParaRPr lang="fo-FO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1752600"/>
            <a:ext cx="5056512" cy="163121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o-FO" sz="2000" dirty="0" err="1" smtClean="0">
                <a:solidFill>
                  <a:schemeClr val="bg1"/>
                </a:solidFill>
              </a:rPr>
              <a:t>Modeled</a:t>
            </a:r>
            <a:r>
              <a:rPr lang="fo-FO" sz="2000" dirty="0" smtClean="0">
                <a:solidFill>
                  <a:schemeClr val="bg1"/>
                </a:solidFill>
              </a:rPr>
              <a:t> </a:t>
            </a:r>
            <a:r>
              <a:rPr lang="fo-FO" sz="2000" dirty="0" err="1" smtClean="0">
                <a:solidFill>
                  <a:schemeClr val="bg1"/>
                </a:solidFill>
              </a:rPr>
              <a:t>inflow</a:t>
            </a:r>
            <a:r>
              <a:rPr lang="fo-FO" sz="2000" dirty="0" smtClean="0">
                <a:solidFill>
                  <a:schemeClr val="bg1"/>
                </a:solidFill>
              </a:rPr>
              <a:t> = Net </a:t>
            </a:r>
            <a:r>
              <a:rPr lang="fo-FO" sz="2000" dirty="0" err="1" smtClean="0">
                <a:solidFill>
                  <a:schemeClr val="bg1"/>
                </a:solidFill>
              </a:rPr>
              <a:t>flow</a:t>
            </a:r>
            <a:r>
              <a:rPr lang="fo-FO" sz="2000" dirty="0" smtClean="0">
                <a:solidFill>
                  <a:schemeClr val="bg1"/>
                </a:solidFill>
              </a:rPr>
              <a:t> = </a:t>
            </a:r>
            <a:r>
              <a:rPr lang="fo-FO" sz="2000" dirty="0" err="1" smtClean="0">
                <a:solidFill>
                  <a:schemeClr val="bg1"/>
                </a:solidFill>
              </a:rPr>
              <a:t>Inflow</a:t>
            </a:r>
            <a:r>
              <a:rPr lang="fo-FO" sz="2000" dirty="0" smtClean="0">
                <a:solidFill>
                  <a:schemeClr val="bg1"/>
                </a:solidFill>
              </a:rPr>
              <a:t> – </a:t>
            </a:r>
            <a:r>
              <a:rPr lang="fo-FO" sz="2000" dirty="0" err="1" smtClean="0">
                <a:solidFill>
                  <a:schemeClr val="bg1"/>
                </a:solidFill>
              </a:rPr>
              <a:t>Overflow</a:t>
            </a:r>
            <a:endParaRPr lang="fo-FO" sz="2000" dirty="0" smtClean="0">
              <a:solidFill>
                <a:schemeClr val="bg1"/>
              </a:solidFill>
            </a:endParaRPr>
          </a:p>
          <a:p>
            <a:endParaRPr lang="fo-FO" sz="2000" dirty="0" smtClean="0">
              <a:solidFill>
                <a:schemeClr val="bg1"/>
              </a:solidFill>
            </a:endParaRPr>
          </a:p>
          <a:p>
            <a:r>
              <a:rPr lang="fo-FO" sz="2000" dirty="0" err="1" smtClean="0">
                <a:solidFill>
                  <a:schemeClr val="bg1"/>
                </a:solidFill>
              </a:rPr>
              <a:t>Modeled</a:t>
            </a:r>
            <a:r>
              <a:rPr lang="fo-FO" sz="2000" dirty="0" smtClean="0">
                <a:solidFill>
                  <a:schemeClr val="bg1"/>
                </a:solidFill>
              </a:rPr>
              <a:t> Net </a:t>
            </a:r>
            <a:r>
              <a:rPr lang="fo-FO" sz="2000" dirty="0" err="1" smtClean="0">
                <a:solidFill>
                  <a:schemeClr val="bg1"/>
                </a:solidFill>
              </a:rPr>
              <a:t>flow</a:t>
            </a:r>
            <a:r>
              <a:rPr lang="fo-FO" sz="2000" dirty="0" smtClean="0">
                <a:solidFill>
                  <a:schemeClr val="bg1"/>
                </a:solidFill>
              </a:rPr>
              <a:t> </a:t>
            </a:r>
            <a:r>
              <a:rPr lang="fo-FO" sz="2000" dirty="0" err="1" smtClean="0">
                <a:solidFill>
                  <a:schemeClr val="bg1"/>
                </a:solidFill>
              </a:rPr>
              <a:t>may</a:t>
            </a:r>
            <a:r>
              <a:rPr lang="fo-FO" sz="2000" dirty="0" smtClean="0">
                <a:solidFill>
                  <a:schemeClr val="bg1"/>
                </a:solidFill>
              </a:rPr>
              <a:t> </a:t>
            </a:r>
            <a:r>
              <a:rPr lang="fo-FO" sz="2000" dirty="0" err="1" smtClean="0">
                <a:solidFill>
                  <a:schemeClr val="bg1"/>
                </a:solidFill>
              </a:rPr>
              <a:t>be</a:t>
            </a:r>
            <a:r>
              <a:rPr lang="fo-FO" sz="2000" dirty="0" smtClean="0">
                <a:solidFill>
                  <a:schemeClr val="bg1"/>
                </a:solidFill>
              </a:rPr>
              <a:t> </a:t>
            </a:r>
            <a:r>
              <a:rPr lang="fo-FO" sz="2000" dirty="0" err="1" smtClean="0">
                <a:solidFill>
                  <a:schemeClr val="bg1"/>
                </a:solidFill>
              </a:rPr>
              <a:t>fairly</a:t>
            </a:r>
            <a:r>
              <a:rPr lang="fo-FO" sz="2000" dirty="0" smtClean="0">
                <a:solidFill>
                  <a:schemeClr val="bg1"/>
                </a:solidFill>
              </a:rPr>
              <a:t> </a:t>
            </a:r>
            <a:r>
              <a:rPr lang="fo-FO" sz="2000" dirty="0" err="1" smtClean="0">
                <a:solidFill>
                  <a:schemeClr val="bg1"/>
                </a:solidFill>
              </a:rPr>
              <a:t>correct</a:t>
            </a:r>
            <a:endParaRPr lang="fo-FO" sz="2000" dirty="0" smtClean="0">
              <a:solidFill>
                <a:schemeClr val="bg1"/>
              </a:solidFill>
            </a:endParaRPr>
          </a:p>
          <a:p>
            <a:endParaRPr lang="fo-FO" sz="2000" dirty="0" smtClean="0">
              <a:solidFill>
                <a:schemeClr val="bg1"/>
              </a:solidFill>
            </a:endParaRPr>
          </a:p>
          <a:p>
            <a:r>
              <a:rPr lang="fo-FO" sz="2000" dirty="0" err="1" smtClean="0">
                <a:solidFill>
                  <a:schemeClr val="bg1"/>
                </a:solidFill>
              </a:rPr>
              <a:t>Heat</a:t>
            </a:r>
            <a:r>
              <a:rPr lang="fo-FO" sz="2000" dirty="0" smtClean="0">
                <a:solidFill>
                  <a:schemeClr val="bg1"/>
                </a:solidFill>
              </a:rPr>
              <a:t> transport </a:t>
            </a:r>
            <a:r>
              <a:rPr lang="fo-FO" sz="2000" dirty="0" err="1" smtClean="0">
                <a:solidFill>
                  <a:schemeClr val="bg1"/>
                </a:solidFill>
              </a:rPr>
              <a:t>is</a:t>
            </a:r>
            <a:r>
              <a:rPr lang="fo-FO" sz="2000" dirty="0" smtClean="0">
                <a:solidFill>
                  <a:schemeClr val="bg1"/>
                </a:solidFill>
              </a:rPr>
              <a:t> </a:t>
            </a:r>
            <a:r>
              <a:rPr lang="fo-FO" sz="2000" dirty="0" err="1" smtClean="0">
                <a:solidFill>
                  <a:schemeClr val="bg1"/>
                </a:solidFill>
              </a:rPr>
              <a:t>difficult</a:t>
            </a:r>
            <a:r>
              <a:rPr lang="fo-FO" sz="2000" dirty="0" smtClean="0">
                <a:solidFill>
                  <a:schemeClr val="bg1"/>
                </a:solidFill>
              </a:rPr>
              <a:t> </a:t>
            </a:r>
            <a:r>
              <a:rPr lang="fo-FO" sz="2000" dirty="0" err="1" smtClean="0">
                <a:solidFill>
                  <a:schemeClr val="bg1"/>
                </a:solidFill>
              </a:rPr>
              <a:t>to</a:t>
            </a:r>
            <a:r>
              <a:rPr lang="fo-FO" sz="2000" dirty="0" smtClean="0">
                <a:solidFill>
                  <a:schemeClr val="bg1"/>
                </a:solidFill>
              </a:rPr>
              <a:t> </a:t>
            </a:r>
            <a:r>
              <a:rPr lang="fo-FO" sz="2000" dirty="0" err="1" smtClean="0">
                <a:solidFill>
                  <a:schemeClr val="bg1"/>
                </a:solidFill>
              </a:rPr>
              <a:t>model</a:t>
            </a:r>
            <a:endParaRPr lang="fo-FO" sz="2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676400"/>
            <a:ext cx="5181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pPr algn="l"/>
            <a:r>
              <a:rPr lang="fo-FO" sz="3200" b="1" u="sng" dirty="0" smtClean="0"/>
              <a:t>WOW </a:t>
            </a:r>
            <a:r>
              <a:rPr lang="fo-FO" sz="3200" b="1" u="sng" dirty="0" err="1" smtClean="0"/>
              <a:t>Project</a:t>
            </a:r>
            <a:r>
              <a:rPr lang="fo-FO" sz="3200" dirty="0" smtClean="0"/>
              <a:t/>
            </a:r>
            <a:br>
              <a:rPr lang="fo-FO" sz="3200" dirty="0" smtClean="0"/>
            </a:br>
            <a:r>
              <a:rPr lang="fo-FO" sz="3200" b="1" dirty="0" err="1" smtClean="0"/>
              <a:t>W</a:t>
            </a:r>
            <a:r>
              <a:rPr lang="fo-FO" sz="3200" dirty="0" err="1" smtClean="0"/>
              <a:t>estern</a:t>
            </a:r>
            <a:r>
              <a:rPr lang="fo-FO" sz="3200" dirty="0" smtClean="0"/>
              <a:t> </a:t>
            </a:r>
            <a:r>
              <a:rPr lang="fo-FO" sz="3200" dirty="0" err="1" smtClean="0"/>
              <a:t>valley</a:t>
            </a:r>
            <a:r>
              <a:rPr lang="fo-FO" sz="3200" dirty="0" smtClean="0"/>
              <a:t> </a:t>
            </a:r>
            <a:r>
              <a:rPr lang="fo-FO" sz="3200" b="1" dirty="0" err="1" smtClean="0"/>
              <a:t>O</a:t>
            </a:r>
            <a:r>
              <a:rPr lang="fo-FO" sz="3200" dirty="0" err="1" smtClean="0"/>
              <a:t>verflo</a:t>
            </a:r>
            <a:r>
              <a:rPr lang="fo-FO" sz="3200" b="1" dirty="0" err="1" smtClean="0"/>
              <a:t>W</a:t>
            </a:r>
            <a:r>
              <a:rPr lang="fo-FO" sz="3200" dirty="0" smtClean="0"/>
              <a:t/>
            </a:r>
            <a:br>
              <a:rPr lang="fo-FO" sz="3200" dirty="0" smtClean="0"/>
            </a:br>
            <a:r>
              <a:rPr lang="fo-FO" sz="3200" dirty="0" err="1" smtClean="0"/>
              <a:t>One</a:t>
            </a:r>
            <a:r>
              <a:rPr lang="fo-FO" sz="3200" dirty="0" smtClean="0"/>
              <a:t> </a:t>
            </a:r>
            <a:r>
              <a:rPr lang="fo-FO" sz="3200" dirty="0" err="1" smtClean="0"/>
              <a:t>year</a:t>
            </a:r>
            <a:r>
              <a:rPr lang="fo-FO" sz="3200" dirty="0" smtClean="0"/>
              <a:t> </a:t>
            </a:r>
            <a:r>
              <a:rPr lang="fo-FO" sz="3200" dirty="0" err="1" smtClean="0"/>
              <a:t>measurements</a:t>
            </a:r>
            <a:endParaRPr lang="fo-FO" sz="3200" dirty="0"/>
          </a:p>
        </p:txBody>
      </p:sp>
      <p:pic>
        <p:nvPicPr>
          <p:cNvPr id="3" name="Picture 2" descr="D:\0_Projects\IFR_2016\Fi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466239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0_Meetings\2014\ICES OHWG April\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"/>
            <a:ext cx="3581400" cy="342124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8" name="Freeform 7"/>
          <p:cNvSpPr/>
          <p:nvPr/>
        </p:nvSpPr>
        <p:spPr>
          <a:xfrm>
            <a:off x="6155140" y="504967"/>
            <a:ext cx="559559" cy="996287"/>
          </a:xfrm>
          <a:custGeom>
            <a:avLst/>
            <a:gdLst>
              <a:gd name="connsiteX0" fmla="*/ 559559 w 559559"/>
              <a:gd name="connsiteY0" fmla="*/ 0 h 996287"/>
              <a:gd name="connsiteX1" fmla="*/ 436729 w 559559"/>
              <a:gd name="connsiteY1" fmla="*/ 573206 h 996287"/>
              <a:gd name="connsiteX2" fmla="*/ 0 w 559559"/>
              <a:gd name="connsiteY2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9" h="996287">
                <a:moveTo>
                  <a:pt x="559559" y="0"/>
                </a:moveTo>
                <a:cubicBezTo>
                  <a:pt x="544774" y="203579"/>
                  <a:pt x="529989" y="407158"/>
                  <a:pt x="436729" y="573206"/>
                </a:cubicBezTo>
                <a:cubicBezTo>
                  <a:pt x="343469" y="739254"/>
                  <a:pt x="95534" y="937147"/>
                  <a:pt x="0" y="996287"/>
                </a:cubicBezTo>
              </a:path>
            </a:pathLst>
          </a:custGeom>
          <a:ln w="63500">
            <a:solidFill>
              <a:schemeClr val="accent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cxnSp>
        <p:nvCxnSpPr>
          <p:cNvPr id="6" name="Straight Connector 5"/>
          <p:cNvCxnSpPr/>
          <p:nvPr/>
        </p:nvCxnSpPr>
        <p:spPr>
          <a:xfrm>
            <a:off x="6248400" y="1066800"/>
            <a:ext cx="381000" cy="304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C_0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87000" y="-4038600"/>
            <a:ext cx="21234400" cy="142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052736"/>
            <a:ext cx="8424936" cy="2376264"/>
          </a:xfrm>
        </p:spPr>
        <p:txBody>
          <a:bodyPr>
            <a:normAutofit/>
          </a:bodyPr>
          <a:lstStyle/>
          <a:p>
            <a:r>
              <a:rPr lang="en-US" sz="8000" dirty="0" smtClean="0"/>
              <a:t>Future monitoring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477000" y="-2286000"/>
            <a:ext cx="22242648" cy="13523913"/>
            <a:chOff x="624" y="1200"/>
            <a:chExt cx="4800" cy="3009"/>
          </a:xfrm>
        </p:grpSpPr>
        <p:pic>
          <p:nvPicPr>
            <p:cNvPr id="207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200"/>
              <a:ext cx="4553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3" name="Text Box 4"/>
            <p:cNvSpPr txBox="1">
              <a:spLocks noChangeArrowheads="1"/>
            </p:cNvSpPr>
            <p:nvPr/>
          </p:nvSpPr>
          <p:spPr bwMode="auto">
            <a:xfrm>
              <a:off x="4416" y="4081"/>
              <a:ext cx="100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Verdana" pitchFamily="34" charset="0"/>
                  <a:cs typeface="Arial" charset="0"/>
                </a:rPr>
                <a:t>AGU, 2003</a:t>
              </a:r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207250" y="6216650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540E48"/>
                </a:solidFill>
              </a:rPr>
              <a:t>  </a:t>
            </a:r>
          </a:p>
          <a:p>
            <a:pPr eaLnBrk="0" hangingPunct="0"/>
            <a:r>
              <a:rPr lang="en-US" i="1">
                <a:solidFill>
                  <a:srgbClr val="540E48"/>
                </a:solidFill>
              </a:rPr>
              <a:t>image:AGU 2003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  <a:cs typeface="Arial" charset="0"/>
            </a:endParaRPr>
          </a:p>
          <a:p>
            <a:endParaRPr lang="en-US" baseline="30000">
              <a:latin typeface="Verdana" pitchFamily="34" charset="0"/>
              <a:cs typeface="Arial" charset="0"/>
            </a:endParaRP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2743200" y="2438400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>
                <a:solidFill>
                  <a:schemeClr val="bg1"/>
                </a:solidFill>
              </a:rPr>
              <a:t>Iceland</a:t>
            </a: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6400800" y="3505200"/>
            <a:ext cx="807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/>
              <a:t>Faroes</a:t>
            </a:r>
          </a:p>
        </p:txBody>
      </p:sp>
      <p:sp>
        <p:nvSpPr>
          <p:cNvPr id="40" name="Freeform 39"/>
          <p:cNvSpPr/>
          <p:nvPr/>
        </p:nvSpPr>
        <p:spPr>
          <a:xfrm>
            <a:off x="6245157" y="3035030"/>
            <a:ext cx="924128" cy="233464"/>
          </a:xfrm>
          <a:custGeom>
            <a:avLst/>
            <a:gdLst>
              <a:gd name="connsiteX0" fmla="*/ 0 w 924128"/>
              <a:gd name="connsiteY0" fmla="*/ 0 h 233464"/>
              <a:gd name="connsiteX1" fmla="*/ 233464 w 924128"/>
              <a:gd name="connsiteY1" fmla="*/ 116732 h 233464"/>
              <a:gd name="connsiteX2" fmla="*/ 924128 w 924128"/>
              <a:gd name="connsiteY2" fmla="*/ 233464 h 23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128" h="233464">
                <a:moveTo>
                  <a:pt x="0" y="0"/>
                </a:moveTo>
                <a:cubicBezTo>
                  <a:pt x="39721" y="38910"/>
                  <a:pt x="79443" y="77821"/>
                  <a:pt x="233464" y="116732"/>
                </a:cubicBezTo>
                <a:cubicBezTo>
                  <a:pt x="387485" y="155643"/>
                  <a:pt x="655806" y="194553"/>
                  <a:pt x="924128" y="233464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1" name="Freeform 40"/>
          <p:cNvSpPr/>
          <p:nvPr/>
        </p:nvSpPr>
        <p:spPr>
          <a:xfrm>
            <a:off x="7091464" y="3365770"/>
            <a:ext cx="311285" cy="58366"/>
          </a:xfrm>
          <a:custGeom>
            <a:avLst/>
            <a:gdLst>
              <a:gd name="connsiteX0" fmla="*/ 0 w 311285"/>
              <a:gd name="connsiteY0" fmla="*/ 0 h 58366"/>
              <a:gd name="connsiteX1" fmla="*/ 311285 w 311285"/>
              <a:gd name="connsiteY1" fmla="*/ 58366 h 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285" h="58366">
                <a:moveTo>
                  <a:pt x="0" y="0"/>
                </a:moveTo>
                <a:lnTo>
                  <a:pt x="311285" y="58366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2" name="Freeform 41"/>
          <p:cNvSpPr/>
          <p:nvPr/>
        </p:nvSpPr>
        <p:spPr>
          <a:xfrm>
            <a:off x="5817140" y="2746442"/>
            <a:ext cx="1284051" cy="376137"/>
          </a:xfrm>
          <a:custGeom>
            <a:avLst/>
            <a:gdLst>
              <a:gd name="connsiteX0" fmla="*/ 0 w 1284051"/>
              <a:gd name="connsiteY0" fmla="*/ 6486 h 376137"/>
              <a:gd name="connsiteX1" fmla="*/ 330741 w 1284051"/>
              <a:gd name="connsiteY1" fmla="*/ 45396 h 376137"/>
              <a:gd name="connsiteX2" fmla="*/ 710120 w 1284051"/>
              <a:gd name="connsiteY2" fmla="*/ 278860 h 376137"/>
              <a:gd name="connsiteX3" fmla="*/ 1284051 w 1284051"/>
              <a:gd name="connsiteY3" fmla="*/ 376137 h 3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051" h="376137">
                <a:moveTo>
                  <a:pt x="0" y="6486"/>
                </a:moveTo>
                <a:cubicBezTo>
                  <a:pt x="106194" y="3243"/>
                  <a:pt x="212388" y="0"/>
                  <a:pt x="330741" y="45396"/>
                </a:cubicBezTo>
                <a:cubicBezTo>
                  <a:pt x="449094" y="90792"/>
                  <a:pt x="551235" y="223737"/>
                  <a:pt x="710120" y="278860"/>
                </a:cubicBezTo>
                <a:cubicBezTo>
                  <a:pt x="869005" y="333983"/>
                  <a:pt x="1191638" y="359924"/>
                  <a:pt x="1284051" y="376137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934200" y="2667000"/>
            <a:ext cx="0" cy="762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6324600" y="2057400"/>
            <a:ext cx="12612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o-FO" b="1" dirty="0" smtClean="0">
                <a:solidFill>
                  <a:schemeClr val="bg1"/>
                </a:solidFill>
              </a:rPr>
              <a:t>Monitoring</a:t>
            </a:r>
          </a:p>
          <a:p>
            <a:pPr algn="ctr"/>
            <a:r>
              <a:rPr lang="fo-FO" b="1" dirty="0" smtClean="0">
                <a:solidFill>
                  <a:schemeClr val="bg1"/>
                </a:solidFill>
              </a:rPr>
              <a:t>section</a:t>
            </a:r>
            <a:endParaRPr lang="fo-FO" b="1" dirty="0">
              <a:solidFill>
                <a:schemeClr val="bg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688732" y="2733472"/>
            <a:ext cx="894945" cy="554477"/>
          </a:xfrm>
          <a:custGeom>
            <a:avLst/>
            <a:gdLst>
              <a:gd name="connsiteX0" fmla="*/ 0 w 894945"/>
              <a:gd name="connsiteY0" fmla="*/ 554477 h 554477"/>
              <a:gd name="connsiteX1" fmla="*/ 408562 w 894945"/>
              <a:gd name="connsiteY1" fmla="*/ 107005 h 554477"/>
              <a:gd name="connsiteX2" fmla="*/ 894945 w 894945"/>
              <a:gd name="connsiteY2" fmla="*/ 0 h 55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945" h="554477">
                <a:moveTo>
                  <a:pt x="0" y="554477"/>
                </a:moveTo>
                <a:cubicBezTo>
                  <a:pt x="129702" y="376947"/>
                  <a:pt x="259405" y="199418"/>
                  <a:pt x="408562" y="107005"/>
                </a:cubicBezTo>
                <a:cubicBezTo>
                  <a:pt x="557719" y="14592"/>
                  <a:pt x="815503" y="12970"/>
                  <a:pt x="894945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6" name="Freeform 35"/>
          <p:cNvSpPr/>
          <p:nvPr/>
        </p:nvSpPr>
        <p:spPr>
          <a:xfrm>
            <a:off x="5428034" y="3044757"/>
            <a:ext cx="632298" cy="642026"/>
          </a:xfrm>
          <a:custGeom>
            <a:avLst/>
            <a:gdLst>
              <a:gd name="connsiteX0" fmla="*/ 0 w 632298"/>
              <a:gd name="connsiteY0" fmla="*/ 642026 h 642026"/>
              <a:gd name="connsiteX1" fmla="*/ 223736 w 632298"/>
              <a:gd name="connsiteY1" fmla="*/ 136188 h 642026"/>
              <a:gd name="connsiteX2" fmla="*/ 632298 w 632298"/>
              <a:gd name="connsiteY2" fmla="*/ 0 h 6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298" h="642026">
                <a:moveTo>
                  <a:pt x="0" y="642026"/>
                </a:moveTo>
                <a:cubicBezTo>
                  <a:pt x="59176" y="442609"/>
                  <a:pt x="118353" y="243192"/>
                  <a:pt x="223736" y="136188"/>
                </a:cubicBezTo>
                <a:cubicBezTo>
                  <a:pt x="329119" y="29184"/>
                  <a:pt x="565826" y="21077"/>
                  <a:pt x="632298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7" name="Freeform 36"/>
          <p:cNvSpPr/>
          <p:nvPr/>
        </p:nvSpPr>
        <p:spPr>
          <a:xfrm>
            <a:off x="6099243" y="3323617"/>
            <a:ext cx="778212" cy="440987"/>
          </a:xfrm>
          <a:custGeom>
            <a:avLst/>
            <a:gdLst>
              <a:gd name="connsiteX0" fmla="*/ 0 w 778212"/>
              <a:gd name="connsiteY0" fmla="*/ 440987 h 440987"/>
              <a:gd name="connsiteX1" fmla="*/ 243191 w 778212"/>
              <a:gd name="connsiteY1" fmla="*/ 71336 h 440987"/>
              <a:gd name="connsiteX2" fmla="*/ 778212 w 778212"/>
              <a:gd name="connsiteY2" fmla="*/ 12970 h 44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8212" h="440987">
                <a:moveTo>
                  <a:pt x="0" y="440987"/>
                </a:moveTo>
                <a:cubicBezTo>
                  <a:pt x="56744" y="291829"/>
                  <a:pt x="113489" y="142672"/>
                  <a:pt x="243191" y="71336"/>
                </a:cubicBezTo>
                <a:cubicBezTo>
                  <a:pt x="372893" y="0"/>
                  <a:pt x="692284" y="22698"/>
                  <a:pt x="778212" y="1297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800600" y="2667000"/>
            <a:ext cx="1752600" cy="838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10400" y="3429000"/>
            <a:ext cx="907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 smtClean="0">
                <a:solidFill>
                  <a:srgbClr val="FF0000"/>
                </a:solidFill>
              </a:rPr>
              <a:t>Faroe </a:t>
            </a:r>
          </a:p>
          <a:p>
            <a:r>
              <a:rPr lang="fo-FO" b="1" dirty="0" smtClean="0">
                <a:solidFill>
                  <a:srgbClr val="FF0000"/>
                </a:solidFill>
              </a:rPr>
              <a:t>Current</a:t>
            </a:r>
            <a:endParaRPr lang="fo-FO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2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554162"/>
          </a:xfrm>
        </p:spPr>
        <p:txBody>
          <a:bodyPr>
            <a:normAutofit/>
          </a:bodyPr>
          <a:lstStyle/>
          <a:p>
            <a:pPr algn="l"/>
            <a:r>
              <a:rPr lang="fo-FO" dirty="0" err="1" smtClean="0"/>
              <a:t>Planned</a:t>
            </a:r>
            <a:r>
              <a:rPr lang="fo-FO" dirty="0" smtClean="0"/>
              <a:t> </a:t>
            </a:r>
            <a:r>
              <a:rPr lang="fo-FO" dirty="0" err="1" smtClean="0"/>
              <a:t>Faroe</a:t>
            </a:r>
            <a:r>
              <a:rPr lang="fo-FO" dirty="0" smtClean="0"/>
              <a:t> </a:t>
            </a:r>
            <a:r>
              <a:rPr lang="fo-FO" dirty="0" err="1" smtClean="0"/>
              <a:t>Current</a:t>
            </a:r>
            <a:r>
              <a:rPr lang="fo-FO" dirty="0" smtClean="0"/>
              <a:t> </a:t>
            </a:r>
            <a:r>
              <a:rPr lang="fo-FO" dirty="0" err="1" smtClean="0"/>
              <a:t>monitoring</a:t>
            </a:r>
            <a:endParaRPr lang="fo-FO" dirty="0"/>
          </a:p>
        </p:txBody>
      </p:sp>
      <p:pic>
        <p:nvPicPr>
          <p:cNvPr id="1026" name="Picture 2" descr="D:\0_Meetings\Myndir\English\Atl_f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59326"/>
            <a:ext cx="6248399" cy="3316685"/>
          </a:xfrm>
          <a:prstGeom prst="rect">
            <a:avLst/>
          </a:prstGeom>
          <a:noFill/>
        </p:spPr>
      </p:pic>
      <p:pic>
        <p:nvPicPr>
          <p:cNvPr id="4" name="Picture 5" descr="adcp_no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587625" cy="2708275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429000" y="3733800"/>
            <a:ext cx="228600" cy="2630488"/>
            <a:chOff x="2195736" y="3284984"/>
            <a:chExt cx="216024" cy="3240360"/>
          </a:xfrm>
        </p:grpSpPr>
        <p:sp>
          <p:nvSpPr>
            <p:cNvPr id="11" name="Isosceles Triangle 10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12" name="Oval 11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90800" y="3505200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bg1"/>
                </a:solidFill>
              </a:rPr>
              <a:t>Atlantic</a:t>
            </a:r>
            <a:endParaRPr lang="fo-FO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3657600"/>
            <a:ext cx="7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bg1"/>
                </a:solidFill>
              </a:rPr>
              <a:t>Arctic</a:t>
            </a:r>
            <a:endParaRPr lang="fo-FO" b="1" dirty="0">
              <a:solidFill>
                <a:schemeClr val="bg1"/>
              </a:solidFill>
            </a:endParaRPr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4267200" y="2057400"/>
            <a:ext cx="1775935" cy="1081921"/>
            <a:chOff x="3347865" y="404664"/>
            <a:chExt cx="4127397" cy="2515268"/>
          </a:xfrm>
        </p:grpSpPr>
        <p:pic>
          <p:nvPicPr>
            <p:cNvPr id="22" name="Picture 4" descr="http://www.astronautix.com/graphics/w/wjas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3" y="404664"/>
              <a:ext cx="2109614" cy="1530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4"/>
            <p:cNvSpPr txBox="1">
              <a:spLocks noChangeArrowheads="1"/>
            </p:cNvSpPr>
            <p:nvPr/>
          </p:nvSpPr>
          <p:spPr bwMode="auto">
            <a:xfrm>
              <a:off x="3347865" y="2132856"/>
              <a:ext cx="4127397" cy="78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o-FO" sz="1600" b="1" dirty="0"/>
                <a:t>Satellite </a:t>
              </a:r>
              <a:r>
                <a:rPr lang="fo-FO" sz="1600" b="1" dirty="0">
                  <a:latin typeface="Arial" pitchFamily="34" charset="0"/>
                  <a:cs typeface="Arial" pitchFamily="34" charset="0"/>
                </a:rPr>
                <a:t>altimetry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38200" y="6019800"/>
            <a:ext cx="1676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grpSp>
        <p:nvGrpSpPr>
          <p:cNvPr id="27" name="Group 26"/>
          <p:cNvGrpSpPr/>
          <p:nvPr/>
        </p:nvGrpSpPr>
        <p:grpSpPr>
          <a:xfrm>
            <a:off x="1447800" y="5029200"/>
            <a:ext cx="1676400" cy="951131"/>
            <a:chOff x="1447800" y="5029200"/>
            <a:chExt cx="1676400" cy="951131"/>
          </a:xfrm>
        </p:grpSpPr>
        <p:sp>
          <p:nvSpPr>
            <p:cNvPr id="24" name="Isosceles Triangle 23"/>
            <p:cNvSpPr/>
            <p:nvPr/>
          </p:nvSpPr>
          <p:spPr>
            <a:xfrm>
              <a:off x="2057400" y="5029200"/>
              <a:ext cx="381000" cy="304800"/>
            </a:xfrm>
            <a:prstGeom prst="triangl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47800" y="53340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o-FO" b="1" dirty="0" err="1" smtClean="0">
                  <a:solidFill>
                    <a:schemeClr val="bg1"/>
                  </a:solidFill>
                </a:rPr>
                <a:t>Bottom</a:t>
              </a:r>
              <a:r>
                <a:rPr lang="fo-FO" b="1" dirty="0" smtClean="0">
                  <a:solidFill>
                    <a:schemeClr val="bg1"/>
                  </a:solidFill>
                </a:rPr>
                <a:t> </a:t>
              </a:r>
              <a:r>
                <a:rPr lang="fo-FO" b="1" dirty="0" err="1" smtClean="0">
                  <a:solidFill>
                    <a:schemeClr val="bg1"/>
                  </a:solidFill>
                </a:rPr>
                <a:t>temperature</a:t>
              </a:r>
              <a:endParaRPr lang="fo-FO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33800" y="6096000"/>
            <a:ext cx="209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rgbClr val="FFFF00"/>
                </a:solidFill>
              </a:rPr>
              <a:t>1 – 2 </a:t>
            </a:r>
            <a:r>
              <a:rPr lang="fo-FO" b="1" dirty="0" err="1" smtClean="0">
                <a:solidFill>
                  <a:srgbClr val="FFFF00"/>
                </a:solidFill>
              </a:rPr>
              <a:t>ADCPs</a:t>
            </a:r>
            <a:r>
              <a:rPr lang="fo-FO" b="1" dirty="0" smtClean="0">
                <a:solidFill>
                  <a:srgbClr val="FFFF00"/>
                </a:solidFill>
              </a:rPr>
              <a:t> + PIES ?</a:t>
            </a:r>
            <a:endParaRPr lang="fo-FO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5486400"/>
            <a:ext cx="2379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4000" b="1" dirty="0" err="1" smtClean="0">
                <a:solidFill>
                  <a:srgbClr val="FFFF00"/>
                </a:solidFill>
              </a:rPr>
              <a:t>No</a:t>
            </a:r>
            <a:r>
              <a:rPr lang="fo-FO" sz="4000" b="1" dirty="0" smtClean="0">
                <a:solidFill>
                  <a:srgbClr val="FFFF00"/>
                </a:solidFill>
              </a:rPr>
              <a:t> </a:t>
            </a:r>
            <a:r>
              <a:rPr lang="fo-FO" sz="4000" b="1" dirty="0" err="1" smtClean="0">
                <a:solidFill>
                  <a:srgbClr val="FFFF00"/>
                </a:solidFill>
              </a:rPr>
              <a:t>money</a:t>
            </a:r>
            <a:endParaRPr lang="fo-FO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8153400" y="-2362200"/>
            <a:ext cx="22242648" cy="13523913"/>
            <a:chOff x="624" y="1200"/>
            <a:chExt cx="4800" cy="3009"/>
          </a:xfrm>
        </p:grpSpPr>
        <p:pic>
          <p:nvPicPr>
            <p:cNvPr id="207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200"/>
              <a:ext cx="4553" cy="2854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73" name="Text Box 4"/>
            <p:cNvSpPr txBox="1">
              <a:spLocks noChangeArrowheads="1"/>
            </p:cNvSpPr>
            <p:nvPr/>
          </p:nvSpPr>
          <p:spPr bwMode="auto">
            <a:xfrm>
              <a:off x="4416" y="4081"/>
              <a:ext cx="1008" cy="12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Verdana" pitchFamily="34" charset="0"/>
                  <a:cs typeface="Arial" charset="0"/>
                </a:rPr>
                <a:t>AGU, 2003</a:t>
              </a:r>
            </a:p>
          </p:txBody>
        </p:sp>
      </p:grp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-1447800" y="59436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  <a:cs typeface="Arial" charset="0"/>
            </a:endParaRPr>
          </a:p>
          <a:p>
            <a:endParaRPr lang="en-US" baseline="30000">
              <a:latin typeface="Verdana" pitchFamily="34" charset="0"/>
              <a:cs typeface="Arial" charset="0"/>
            </a:endParaRP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1066800" y="2362200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>
                <a:solidFill>
                  <a:schemeClr val="bg1"/>
                </a:solidFill>
              </a:rPr>
              <a:t>Iceland</a:t>
            </a: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4724400" y="3429000"/>
            <a:ext cx="807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/>
              <a:t>Faroes</a:t>
            </a:r>
          </a:p>
        </p:txBody>
      </p:sp>
      <p:sp>
        <p:nvSpPr>
          <p:cNvPr id="40" name="Freeform 39"/>
          <p:cNvSpPr/>
          <p:nvPr/>
        </p:nvSpPr>
        <p:spPr>
          <a:xfrm>
            <a:off x="4568757" y="2958830"/>
            <a:ext cx="924128" cy="233464"/>
          </a:xfrm>
          <a:custGeom>
            <a:avLst/>
            <a:gdLst>
              <a:gd name="connsiteX0" fmla="*/ 0 w 924128"/>
              <a:gd name="connsiteY0" fmla="*/ 0 h 233464"/>
              <a:gd name="connsiteX1" fmla="*/ 233464 w 924128"/>
              <a:gd name="connsiteY1" fmla="*/ 116732 h 233464"/>
              <a:gd name="connsiteX2" fmla="*/ 924128 w 924128"/>
              <a:gd name="connsiteY2" fmla="*/ 233464 h 23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128" h="233464">
                <a:moveTo>
                  <a:pt x="0" y="0"/>
                </a:moveTo>
                <a:cubicBezTo>
                  <a:pt x="39721" y="38910"/>
                  <a:pt x="79443" y="77821"/>
                  <a:pt x="233464" y="116732"/>
                </a:cubicBezTo>
                <a:cubicBezTo>
                  <a:pt x="387485" y="155643"/>
                  <a:pt x="655806" y="194553"/>
                  <a:pt x="924128" y="233464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1" name="Freeform 40"/>
          <p:cNvSpPr/>
          <p:nvPr/>
        </p:nvSpPr>
        <p:spPr>
          <a:xfrm>
            <a:off x="5415064" y="3289570"/>
            <a:ext cx="311285" cy="58366"/>
          </a:xfrm>
          <a:custGeom>
            <a:avLst/>
            <a:gdLst>
              <a:gd name="connsiteX0" fmla="*/ 0 w 311285"/>
              <a:gd name="connsiteY0" fmla="*/ 0 h 58366"/>
              <a:gd name="connsiteX1" fmla="*/ 311285 w 311285"/>
              <a:gd name="connsiteY1" fmla="*/ 58366 h 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285" h="58366">
                <a:moveTo>
                  <a:pt x="0" y="0"/>
                </a:moveTo>
                <a:lnTo>
                  <a:pt x="311285" y="58366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2" name="Freeform 41"/>
          <p:cNvSpPr/>
          <p:nvPr/>
        </p:nvSpPr>
        <p:spPr>
          <a:xfrm>
            <a:off x="4140740" y="2670242"/>
            <a:ext cx="1284051" cy="376137"/>
          </a:xfrm>
          <a:custGeom>
            <a:avLst/>
            <a:gdLst>
              <a:gd name="connsiteX0" fmla="*/ 0 w 1284051"/>
              <a:gd name="connsiteY0" fmla="*/ 6486 h 376137"/>
              <a:gd name="connsiteX1" fmla="*/ 330741 w 1284051"/>
              <a:gd name="connsiteY1" fmla="*/ 45396 h 376137"/>
              <a:gd name="connsiteX2" fmla="*/ 710120 w 1284051"/>
              <a:gd name="connsiteY2" fmla="*/ 278860 h 376137"/>
              <a:gd name="connsiteX3" fmla="*/ 1284051 w 1284051"/>
              <a:gd name="connsiteY3" fmla="*/ 376137 h 3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051" h="376137">
                <a:moveTo>
                  <a:pt x="0" y="6486"/>
                </a:moveTo>
                <a:cubicBezTo>
                  <a:pt x="106194" y="3243"/>
                  <a:pt x="212388" y="0"/>
                  <a:pt x="330741" y="45396"/>
                </a:cubicBezTo>
                <a:cubicBezTo>
                  <a:pt x="449094" y="90792"/>
                  <a:pt x="551235" y="223737"/>
                  <a:pt x="710120" y="278860"/>
                </a:cubicBezTo>
                <a:cubicBezTo>
                  <a:pt x="869005" y="333983"/>
                  <a:pt x="1191638" y="359924"/>
                  <a:pt x="1284051" y="376137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6" name="Freeform 35"/>
          <p:cNvSpPr/>
          <p:nvPr/>
        </p:nvSpPr>
        <p:spPr>
          <a:xfrm>
            <a:off x="3751634" y="2968557"/>
            <a:ext cx="632298" cy="642026"/>
          </a:xfrm>
          <a:custGeom>
            <a:avLst/>
            <a:gdLst>
              <a:gd name="connsiteX0" fmla="*/ 0 w 632298"/>
              <a:gd name="connsiteY0" fmla="*/ 642026 h 642026"/>
              <a:gd name="connsiteX1" fmla="*/ 223736 w 632298"/>
              <a:gd name="connsiteY1" fmla="*/ 136188 h 642026"/>
              <a:gd name="connsiteX2" fmla="*/ 632298 w 632298"/>
              <a:gd name="connsiteY2" fmla="*/ 0 h 6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298" h="642026">
                <a:moveTo>
                  <a:pt x="0" y="642026"/>
                </a:moveTo>
                <a:cubicBezTo>
                  <a:pt x="59176" y="442609"/>
                  <a:pt x="118353" y="243192"/>
                  <a:pt x="223736" y="136188"/>
                </a:cubicBezTo>
                <a:cubicBezTo>
                  <a:pt x="329119" y="29184"/>
                  <a:pt x="565826" y="21077"/>
                  <a:pt x="632298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7" name="Freeform 36"/>
          <p:cNvSpPr/>
          <p:nvPr/>
        </p:nvSpPr>
        <p:spPr>
          <a:xfrm>
            <a:off x="4422843" y="3247417"/>
            <a:ext cx="778212" cy="440987"/>
          </a:xfrm>
          <a:custGeom>
            <a:avLst/>
            <a:gdLst>
              <a:gd name="connsiteX0" fmla="*/ 0 w 778212"/>
              <a:gd name="connsiteY0" fmla="*/ 440987 h 440987"/>
              <a:gd name="connsiteX1" fmla="*/ 243191 w 778212"/>
              <a:gd name="connsiteY1" fmla="*/ 71336 h 440987"/>
              <a:gd name="connsiteX2" fmla="*/ 778212 w 778212"/>
              <a:gd name="connsiteY2" fmla="*/ 12970 h 44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8212" h="440987">
                <a:moveTo>
                  <a:pt x="0" y="440987"/>
                </a:moveTo>
                <a:cubicBezTo>
                  <a:pt x="56744" y="291829"/>
                  <a:pt x="113489" y="142672"/>
                  <a:pt x="243191" y="71336"/>
                </a:cubicBezTo>
                <a:cubicBezTo>
                  <a:pt x="372893" y="0"/>
                  <a:pt x="692284" y="22698"/>
                  <a:pt x="778212" y="1297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2" name="Freeform 21"/>
          <p:cNvSpPr/>
          <p:nvPr/>
        </p:nvSpPr>
        <p:spPr>
          <a:xfrm>
            <a:off x="5638800" y="3200400"/>
            <a:ext cx="566351" cy="543697"/>
          </a:xfrm>
          <a:custGeom>
            <a:avLst/>
            <a:gdLst>
              <a:gd name="connsiteX0" fmla="*/ 0 w 566351"/>
              <a:gd name="connsiteY0" fmla="*/ 0 h 543697"/>
              <a:gd name="connsiteX1" fmla="*/ 518984 w 566351"/>
              <a:gd name="connsiteY1" fmla="*/ 148281 h 543697"/>
              <a:gd name="connsiteX2" fmla="*/ 284205 w 566351"/>
              <a:gd name="connsiteY2" fmla="*/ 543697 h 54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351" h="543697">
                <a:moveTo>
                  <a:pt x="0" y="0"/>
                </a:moveTo>
                <a:cubicBezTo>
                  <a:pt x="235808" y="28832"/>
                  <a:pt x="471617" y="57665"/>
                  <a:pt x="518984" y="148281"/>
                </a:cubicBezTo>
                <a:cubicBezTo>
                  <a:pt x="566351" y="238897"/>
                  <a:pt x="425278" y="391297"/>
                  <a:pt x="284205" y="543697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6" name="TextBox 25"/>
          <p:cNvSpPr txBox="1"/>
          <p:nvPr/>
        </p:nvSpPr>
        <p:spPr>
          <a:xfrm>
            <a:off x="5029200" y="2514600"/>
            <a:ext cx="206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000" b="1" dirty="0" err="1" smtClean="0">
                <a:solidFill>
                  <a:schemeClr val="bg1"/>
                </a:solidFill>
              </a:rPr>
              <a:t>No</a:t>
            </a:r>
            <a:r>
              <a:rPr lang="fo-FO" sz="2000" b="1" dirty="0" smtClean="0">
                <a:solidFill>
                  <a:schemeClr val="bg1"/>
                </a:solidFill>
              </a:rPr>
              <a:t> </a:t>
            </a:r>
            <a:r>
              <a:rPr lang="fo-FO" sz="2000" b="1" dirty="0" err="1" smtClean="0">
                <a:solidFill>
                  <a:schemeClr val="bg1"/>
                </a:solidFill>
              </a:rPr>
              <a:t>new</a:t>
            </a:r>
            <a:r>
              <a:rPr lang="fo-FO" sz="2000" b="1" dirty="0" smtClean="0">
                <a:solidFill>
                  <a:schemeClr val="bg1"/>
                </a:solidFill>
              </a:rPr>
              <a:t> </a:t>
            </a:r>
            <a:r>
              <a:rPr lang="fo-FO" sz="2000" b="1" dirty="0" err="1" smtClean="0">
                <a:solidFill>
                  <a:schemeClr val="bg1"/>
                </a:solidFill>
              </a:rPr>
              <a:t>moorings</a:t>
            </a:r>
            <a:endParaRPr lang="fo-FO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3505200"/>
            <a:ext cx="2431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000" b="1" dirty="0" err="1" smtClean="0">
                <a:solidFill>
                  <a:schemeClr val="bg1"/>
                </a:solidFill>
              </a:rPr>
              <a:t>No</a:t>
            </a:r>
            <a:r>
              <a:rPr lang="fo-FO" sz="2000" b="1" dirty="0" smtClean="0">
                <a:solidFill>
                  <a:schemeClr val="bg1"/>
                </a:solidFill>
              </a:rPr>
              <a:t> </a:t>
            </a:r>
            <a:r>
              <a:rPr lang="fo-FO" sz="2000" b="1" dirty="0" err="1" smtClean="0">
                <a:solidFill>
                  <a:schemeClr val="bg1"/>
                </a:solidFill>
              </a:rPr>
              <a:t>Faroese</a:t>
            </a:r>
            <a:r>
              <a:rPr lang="fo-FO" sz="2000" b="1" dirty="0" smtClean="0">
                <a:solidFill>
                  <a:schemeClr val="bg1"/>
                </a:solidFill>
              </a:rPr>
              <a:t> </a:t>
            </a:r>
            <a:r>
              <a:rPr lang="fo-FO" sz="2000" b="1" dirty="0" err="1" smtClean="0">
                <a:solidFill>
                  <a:schemeClr val="bg1"/>
                </a:solidFill>
              </a:rPr>
              <a:t>moorings</a:t>
            </a:r>
            <a:endParaRPr lang="fo-FO" sz="2000" b="1" dirty="0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771408" y="4512623"/>
            <a:ext cx="1282535" cy="451263"/>
          </a:xfrm>
          <a:custGeom>
            <a:avLst/>
            <a:gdLst>
              <a:gd name="connsiteX0" fmla="*/ 0 w 1282535"/>
              <a:gd name="connsiteY0" fmla="*/ 451263 h 451263"/>
              <a:gd name="connsiteX1" fmla="*/ 653143 w 1282535"/>
              <a:gd name="connsiteY1" fmla="*/ 118754 h 451263"/>
              <a:gd name="connsiteX2" fmla="*/ 1282535 w 1282535"/>
              <a:gd name="connsiteY2" fmla="*/ 0 h 4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535" h="451263">
                <a:moveTo>
                  <a:pt x="0" y="451263"/>
                </a:moveTo>
                <a:cubicBezTo>
                  <a:pt x="219693" y="322613"/>
                  <a:pt x="439387" y="193964"/>
                  <a:pt x="653143" y="118754"/>
                </a:cubicBezTo>
                <a:cubicBezTo>
                  <a:pt x="866899" y="43544"/>
                  <a:pt x="1074717" y="21772"/>
                  <a:pt x="1282535" y="0"/>
                </a:cubicBez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0" name="TextBox 19"/>
          <p:cNvSpPr txBox="1"/>
          <p:nvPr/>
        </p:nvSpPr>
        <p:spPr>
          <a:xfrm>
            <a:off x="7036130" y="4116779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4800" b="1" dirty="0" smtClean="0">
                <a:solidFill>
                  <a:srgbClr val="C00000"/>
                </a:solidFill>
              </a:rPr>
              <a:t>?</a:t>
            </a:r>
            <a:endParaRPr lang="fo-FO" sz="4800" b="1" dirty="0">
              <a:solidFill>
                <a:srgbClr val="C0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669475" y="3562597"/>
            <a:ext cx="3289465" cy="908463"/>
          </a:xfrm>
          <a:custGeom>
            <a:avLst/>
            <a:gdLst>
              <a:gd name="connsiteX0" fmla="*/ 3289465 w 3289465"/>
              <a:gd name="connsiteY0" fmla="*/ 0 h 908463"/>
              <a:gd name="connsiteX1" fmla="*/ 2398816 w 3289465"/>
              <a:gd name="connsiteY1" fmla="*/ 783772 h 908463"/>
              <a:gd name="connsiteX2" fmla="*/ 1686296 w 3289465"/>
              <a:gd name="connsiteY2" fmla="*/ 748146 h 908463"/>
              <a:gd name="connsiteX3" fmla="*/ 1187533 w 3289465"/>
              <a:gd name="connsiteY3" fmla="*/ 308759 h 908463"/>
              <a:gd name="connsiteX4" fmla="*/ 653143 w 3289465"/>
              <a:gd name="connsiteY4" fmla="*/ 296884 h 908463"/>
              <a:gd name="connsiteX5" fmla="*/ 0 w 3289465"/>
              <a:gd name="connsiteY5" fmla="*/ 486889 h 9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465" h="908463">
                <a:moveTo>
                  <a:pt x="3289465" y="0"/>
                </a:moveTo>
                <a:cubicBezTo>
                  <a:pt x="2977738" y="329540"/>
                  <a:pt x="2666011" y="659081"/>
                  <a:pt x="2398816" y="783772"/>
                </a:cubicBezTo>
                <a:cubicBezTo>
                  <a:pt x="2131621" y="908463"/>
                  <a:pt x="1888177" y="827315"/>
                  <a:pt x="1686296" y="748146"/>
                </a:cubicBezTo>
                <a:cubicBezTo>
                  <a:pt x="1484416" y="668977"/>
                  <a:pt x="1359725" y="383969"/>
                  <a:pt x="1187533" y="308759"/>
                </a:cubicBezTo>
                <a:cubicBezTo>
                  <a:pt x="1015341" y="233549"/>
                  <a:pt x="851065" y="267196"/>
                  <a:pt x="653143" y="296884"/>
                </a:cubicBezTo>
                <a:cubicBezTo>
                  <a:pt x="455221" y="326572"/>
                  <a:pt x="227610" y="406730"/>
                  <a:pt x="0" y="486889"/>
                </a:cubicBezTo>
              </a:path>
            </a:pathLst>
          </a:custGeom>
          <a:ln w="635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1" name="Freeform 20"/>
          <p:cNvSpPr/>
          <p:nvPr/>
        </p:nvSpPr>
        <p:spPr>
          <a:xfrm>
            <a:off x="4946822" y="4013886"/>
            <a:ext cx="1742302" cy="988541"/>
          </a:xfrm>
          <a:custGeom>
            <a:avLst/>
            <a:gdLst>
              <a:gd name="connsiteX0" fmla="*/ 0 w 1742302"/>
              <a:gd name="connsiteY0" fmla="*/ 988541 h 988541"/>
              <a:gd name="connsiteX1" fmla="*/ 494270 w 1742302"/>
              <a:gd name="connsiteY1" fmla="*/ 531341 h 988541"/>
              <a:gd name="connsiteX2" fmla="*/ 1173892 w 1742302"/>
              <a:gd name="connsiteY2" fmla="*/ 395417 h 988541"/>
              <a:gd name="connsiteX3" fmla="*/ 1742302 w 1742302"/>
              <a:gd name="connsiteY3" fmla="*/ 0 h 9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302" h="988541">
                <a:moveTo>
                  <a:pt x="0" y="988541"/>
                </a:moveTo>
                <a:cubicBezTo>
                  <a:pt x="149310" y="809368"/>
                  <a:pt x="298621" y="630195"/>
                  <a:pt x="494270" y="531341"/>
                </a:cubicBezTo>
                <a:cubicBezTo>
                  <a:pt x="689919" y="432487"/>
                  <a:pt x="965887" y="483974"/>
                  <a:pt x="1173892" y="395417"/>
                </a:cubicBezTo>
                <a:cubicBezTo>
                  <a:pt x="1381897" y="306860"/>
                  <a:pt x="1562099" y="153430"/>
                  <a:pt x="1742302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3" name="Freeform 22"/>
          <p:cNvSpPr/>
          <p:nvPr/>
        </p:nvSpPr>
        <p:spPr>
          <a:xfrm>
            <a:off x="5616146" y="3952103"/>
            <a:ext cx="801130" cy="403654"/>
          </a:xfrm>
          <a:custGeom>
            <a:avLst/>
            <a:gdLst>
              <a:gd name="connsiteX0" fmla="*/ 170935 w 801130"/>
              <a:gd name="connsiteY0" fmla="*/ 0 h 403654"/>
              <a:gd name="connsiteX1" fmla="*/ 22654 w 801130"/>
              <a:gd name="connsiteY1" fmla="*/ 247135 h 403654"/>
              <a:gd name="connsiteX2" fmla="*/ 306859 w 801130"/>
              <a:gd name="connsiteY2" fmla="*/ 383059 h 403654"/>
              <a:gd name="connsiteX3" fmla="*/ 801130 w 801130"/>
              <a:gd name="connsiteY3" fmla="*/ 123567 h 40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130" h="403654">
                <a:moveTo>
                  <a:pt x="170935" y="0"/>
                </a:moveTo>
                <a:cubicBezTo>
                  <a:pt x="85467" y="91646"/>
                  <a:pt x="0" y="183292"/>
                  <a:pt x="22654" y="247135"/>
                </a:cubicBezTo>
                <a:cubicBezTo>
                  <a:pt x="45308" y="310978"/>
                  <a:pt x="177113" y="403654"/>
                  <a:pt x="306859" y="383059"/>
                </a:cubicBezTo>
                <a:cubicBezTo>
                  <a:pt x="436605" y="362464"/>
                  <a:pt x="618867" y="243015"/>
                  <a:pt x="801130" y="123567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5" name="TextBox 24"/>
          <p:cNvSpPr txBox="1"/>
          <p:nvPr/>
        </p:nvSpPr>
        <p:spPr>
          <a:xfrm>
            <a:off x="2362200" y="3581400"/>
            <a:ext cx="161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000" b="1" dirty="0" err="1" smtClean="0">
                <a:solidFill>
                  <a:schemeClr val="bg1"/>
                </a:solidFill>
              </a:rPr>
              <a:t>FBC-overflow</a:t>
            </a:r>
            <a:endParaRPr lang="fo-FO" sz="2000" b="1" dirty="0" smtClean="0">
              <a:solidFill>
                <a:schemeClr val="bg1"/>
              </a:solidFill>
            </a:endParaRPr>
          </a:p>
          <a:p>
            <a:r>
              <a:rPr lang="fo-FO" sz="2000" b="1" dirty="0" smtClean="0">
                <a:solidFill>
                  <a:schemeClr val="bg1"/>
                </a:solidFill>
              </a:rPr>
              <a:t>2 </a:t>
            </a:r>
            <a:r>
              <a:rPr lang="fo-FO" sz="2000" b="1" dirty="0" err="1" smtClean="0">
                <a:solidFill>
                  <a:schemeClr val="bg1"/>
                </a:solidFill>
              </a:rPr>
              <a:t>ADCPs</a:t>
            </a:r>
            <a:endParaRPr lang="fo-FO" sz="2000" b="1" dirty="0">
              <a:solidFill>
                <a:schemeClr val="bg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576945" y="2125683"/>
            <a:ext cx="1175658" cy="1199408"/>
          </a:xfrm>
          <a:custGeom>
            <a:avLst/>
            <a:gdLst>
              <a:gd name="connsiteX0" fmla="*/ 1175658 w 1175658"/>
              <a:gd name="connsiteY0" fmla="*/ 0 h 1199408"/>
              <a:gd name="connsiteX1" fmla="*/ 926276 w 1175658"/>
              <a:gd name="connsiteY1" fmla="*/ 795647 h 1199408"/>
              <a:gd name="connsiteX2" fmla="*/ 0 w 1175658"/>
              <a:gd name="connsiteY2" fmla="*/ 1199408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8" h="1199408">
                <a:moveTo>
                  <a:pt x="1175658" y="0"/>
                </a:moveTo>
                <a:cubicBezTo>
                  <a:pt x="1148938" y="297873"/>
                  <a:pt x="1122219" y="595746"/>
                  <a:pt x="926276" y="795647"/>
                </a:cubicBezTo>
                <a:cubicBezTo>
                  <a:pt x="730333" y="995548"/>
                  <a:pt x="0" y="1199408"/>
                  <a:pt x="0" y="1199408"/>
                </a:cubicBezTo>
              </a:path>
            </a:pathLst>
          </a:custGeom>
          <a:ln w="508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9" name="TextBox 28"/>
          <p:cNvSpPr txBox="1"/>
          <p:nvPr/>
        </p:nvSpPr>
        <p:spPr>
          <a:xfrm>
            <a:off x="3352800" y="1447800"/>
            <a:ext cx="278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000" b="1" dirty="0" err="1" smtClean="0">
                <a:solidFill>
                  <a:schemeClr val="bg1"/>
                </a:solidFill>
              </a:rPr>
              <a:t>Western</a:t>
            </a:r>
            <a:r>
              <a:rPr lang="fo-FO" sz="2000" b="1" dirty="0" smtClean="0">
                <a:solidFill>
                  <a:schemeClr val="bg1"/>
                </a:solidFill>
              </a:rPr>
              <a:t> </a:t>
            </a:r>
            <a:r>
              <a:rPr lang="fo-FO" sz="2000" b="1" dirty="0" err="1" smtClean="0">
                <a:solidFill>
                  <a:schemeClr val="bg1"/>
                </a:solidFill>
              </a:rPr>
              <a:t>Valley</a:t>
            </a:r>
            <a:r>
              <a:rPr lang="fo-FO" sz="2000" b="1" dirty="0" smtClean="0">
                <a:solidFill>
                  <a:schemeClr val="bg1"/>
                </a:solidFill>
              </a:rPr>
              <a:t> </a:t>
            </a:r>
            <a:r>
              <a:rPr lang="fo-FO" sz="2000" b="1" dirty="0" err="1" smtClean="0">
                <a:solidFill>
                  <a:schemeClr val="bg1"/>
                </a:solidFill>
              </a:rPr>
              <a:t>overflow</a:t>
            </a:r>
            <a:endParaRPr lang="fo-FO" sz="2000" b="1" dirty="0" smtClean="0">
              <a:solidFill>
                <a:schemeClr val="bg1"/>
              </a:solidFill>
            </a:endParaRPr>
          </a:p>
          <a:p>
            <a:r>
              <a:rPr lang="fo-FO" sz="2000" b="1" dirty="0" err="1" smtClean="0">
                <a:solidFill>
                  <a:schemeClr val="bg1"/>
                </a:solidFill>
              </a:rPr>
              <a:t>One-year</a:t>
            </a:r>
            <a:r>
              <a:rPr lang="fo-FO" sz="2000" b="1" dirty="0" smtClean="0">
                <a:solidFill>
                  <a:schemeClr val="bg1"/>
                </a:solidFill>
              </a:rPr>
              <a:t> </a:t>
            </a:r>
            <a:r>
              <a:rPr lang="fo-FO" sz="2000" b="1" dirty="0" err="1" smtClean="0">
                <a:solidFill>
                  <a:schemeClr val="bg1"/>
                </a:solidFill>
              </a:rPr>
              <a:t>project</a:t>
            </a:r>
            <a:endParaRPr lang="fo-FO" sz="2000" b="1" dirty="0" smtClean="0">
              <a:solidFill>
                <a:schemeClr val="bg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012332" y="2657272"/>
            <a:ext cx="894945" cy="554477"/>
          </a:xfrm>
          <a:custGeom>
            <a:avLst/>
            <a:gdLst>
              <a:gd name="connsiteX0" fmla="*/ 0 w 894945"/>
              <a:gd name="connsiteY0" fmla="*/ 554477 h 554477"/>
              <a:gd name="connsiteX1" fmla="*/ 408562 w 894945"/>
              <a:gd name="connsiteY1" fmla="*/ 107005 h 554477"/>
              <a:gd name="connsiteX2" fmla="*/ 894945 w 894945"/>
              <a:gd name="connsiteY2" fmla="*/ 0 h 55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945" h="554477">
                <a:moveTo>
                  <a:pt x="0" y="554477"/>
                </a:moveTo>
                <a:cubicBezTo>
                  <a:pt x="129702" y="376947"/>
                  <a:pt x="259405" y="199418"/>
                  <a:pt x="408562" y="107005"/>
                </a:cubicBezTo>
                <a:cubicBezTo>
                  <a:pt x="557719" y="14592"/>
                  <a:pt x="815503" y="12970"/>
                  <a:pt x="894945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grpSp>
        <p:nvGrpSpPr>
          <p:cNvPr id="30" name="Group 36"/>
          <p:cNvGrpSpPr>
            <a:grpSpLocks/>
          </p:cNvGrpSpPr>
          <p:nvPr/>
        </p:nvGrpSpPr>
        <p:grpSpPr bwMode="auto">
          <a:xfrm>
            <a:off x="304800" y="3962400"/>
            <a:ext cx="1655762" cy="1822450"/>
            <a:chOff x="1403648" y="692696"/>
            <a:chExt cx="2160240" cy="2376264"/>
          </a:xfrm>
        </p:grpSpPr>
        <p:sp>
          <p:nvSpPr>
            <p:cNvPr id="31" name="Rectangle 30"/>
            <p:cNvSpPr/>
            <p:nvPr/>
          </p:nvSpPr>
          <p:spPr>
            <a:xfrm>
              <a:off x="1403648" y="692696"/>
              <a:ext cx="2160240" cy="237626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pic>
          <p:nvPicPr>
            <p:cNvPr id="33" name="Picture 7" descr="FP7-gen-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836712"/>
              <a:ext cx="1857375" cy="15128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44"/>
            <p:cNvSpPr txBox="1">
              <a:spLocks noChangeArrowheads="1"/>
            </p:cNvSpPr>
            <p:nvPr/>
          </p:nvSpPr>
          <p:spPr bwMode="auto">
            <a:xfrm>
              <a:off x="1513993" y="2422566"/>
              <a:ext cx="1802752" cy="60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o-FO" sz="2400" b="1">
                  <a:solidFill>
                    <a:schemeClr val="bg1"/>
                  </a:solidFill>
                </a:rPr>
                <a:t>NACLIM</a:t>
              </a: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304800" y="5867400"/>
            <a:ext cx="83820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research leading to these results has received funding from the European Union 7th Framework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(FP7 2007-2013),  under grant agreement n.308299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NACLIM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www.naclim.eu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0" y="3733800"/>
            <a:ext cx="196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000" b="1" dirty="0" smtClean="0">
                <a:solidFill>
                  <a:schemeClr val="bg1"/>
                </a:solidFill>
              </a:rPr>
              <a:t>4 </a:t>
            </a:r>
            <a:r>
              <a:rPr lang="fo-FO" sz="2000" b="1" dirty="0" err="1" smtClean="0">
                <a:solidFill>
                  <a:schemeClr val="bg1"/>
                </a:solidFill>
              </a:rPr>
              <a:t>Scottish</a:t>
            </a:r>
            <a:r>
              <a:rPr lang="fo-FO" sz="2000" b="1" dirty="0" smtClean="0">
                <a:solidFill>
                  <a:schemeClr val="bg1"/>
                </a:solidFill>
              </a:rPr>
              <a:t> </a:t>
            </a:r>
            <a:r>
              <a:rPr lang="fo-FO" sz="2000" b="1" dirty="0" err="1" smtClean="0">
                <a:solidFill>
                  <a:schemeClr val="bg1"/>
                </a:solidFill>
              </a:rPr>
              <a:t>ADCPs</a:t>
            </a:r>
            <a:endParaRPr lang="fo-FO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/>
      <p:bldP spid="19" grpId="0" animBg="1"/>
      <p:bldP spid="20" grpId="0"/>
      <p:bldP spid="24" grpId="0" animBg="1"/>
      <p:bldP spid="21" grpId="0" animBg="1"/>
      <p:bldP spid="23" grpId="0" animBg="1"/>
      <p:bldP spid="25" grpId="0"/>
      <p:bldP spid="28" grpId="0" animBg="1"/>
      <p:bldP spid="29" grpId="0"/>
      <p:bldP spid="35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554162"/>
          </a:xfrm>
        </p:spPr>
        <p:txBody>
          <a:bodyPr>
            <a:normAutofit/>
          </a:bodyPr>
          <a:lstStyle/>
          <a:p>
            <a:pPr algn="l"/>
            <a:r>
              <a:rPr lang="fo-FO" dirty="0" smtClean="0"/>
              <a:t>Atlantic water on monitoring section</a:t>
            </a:r>
            <a:endParaRPr lang="fo-FO" dirty="0"/>
          </a:p>
        </p:txBody>
      </p:sp>
      <p:pic>
        <p:nvPicPr>
          <p:cNvPr id="1026" name="Picture 2" descr="D:\0_Meetings\Myndir\English\Atl_f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59326"/>
            <a:ext cx="6248399" cy="3316685"/>
          </a:xfrm>
          <a:prstGeom prst="rect">
            <a:avLst/>
          </a:prstGeom>
          <a:noFill/>
        </p:spPr>
      </p:pic>
      <p:pic>
        <p:nvPicPr>
          <p:cNvPr id="4" name="Picture 5" descr="adcp_no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587625" cy="2708275"/>
          </a:xfrm>
          <a:prstGeom prst="rect">
            <a:avLst/>
          </a:prstGeom>
          <a:noFill/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819400" y="3886200"/>
            <a:ext cx="228600" cy="2554288"/>
            <a:chOff x="2195736" y="3284984"/>
            <a:chExt cx="216024" cy="3240360"/>
          </a:xfrm>
        </p:grpSpPr>
        <p:sp>
          <p:nvSpPr>
            <p:cNvPr id="6" name="Isosceles Triangle 5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7" name="Oval 6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86200" y="6019800"/>
            <a:ext cx="19278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 smtClean="0">
                <a:solidFill>
                  <a:srgbClr val="FFFF00"/>
                </a:solidFill>
              </a:rPr>
              <a:t>ADCPs: 1997-2015</a:t>
            </a:r>
            <a:endParaRPr lang="fo-FO" b="1" dirty="0">
              <a:solidFill>
                <a:srgbClr val="FFFF00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429000" y="3733800"/>
            <a:ext cx="228600" cy="2630488"/>
            <a:chOff x="2195736" y="3284984"/>
            <a:chExt cx="216024" cy="3240360"/>
          </a:xfrm>
        </p:grpSpPr>
        <p:sp>
          <p:nvSpPr>
            <p:cNvPr id="11" name="Isosceles Triangle 10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12" name="Oval 11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2219739" y="3700670"/>
            <a:ext cx="152400" cy="1716088"/>
            <a:chOff x="2195736" y="3284984"/>
            <a:chExt cx="216024" cy="3240360"/>
          </a:xfrm>
        </p:grpSpPr>
        <p:sp>
          <p:nvSpPr>
            <p:cNvPr id="14" name="Isosceles Triangle 13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15" name="Oval 14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981200" y="3657600"/>
            <a:ext cx="152400" cy="1106488"/>
            <a:chOff x="2195736" y="3284984"/>
            <a:chExt cx="216024" cy="3240360"/>
          </a:xfrm>
        </p:grpSpPr>
        <p:sp>
          <p:nvSpPr>
            <p:cNvPr id="17" name="Isosceles Triangle 16"/>
            <p:cNvSpPr/>
            <p:nvPr/>
          </p:nvSpPr>
          <p:spPr>
            <a:xfrm flipV="1">
              <a:off x="2195736" y="3284984"/>
              <a:ext cx="216024" cy="316891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6309426"/>
              <a:ext cx="216024" cy="21591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o-FO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90800" y="3505200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bg1"/>
                </a:solidFill>
              </a:rPr>
              <a:t>Atlantic</a:t>
            </a:r>
            <a:endParaRPr lang="fo-FO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3657600"/>
            <a:ext cx="7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>
                <a:solidFill>
                  <a:schemeClr val="bg1"/>
                </a:solidFill>
              </a:rPr>
              <a:t>Arctic</a:t>
            </a:r>
            <a:endParaRPr lang="fo-FO" b="1" dirty="0">
              <a:solidFill>
                <a:schemeClr val="bg1"/>
              </a:solidFill>
            </a:endParaRPr>
          </a:p>
        </p:txBody>
      </p: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4267200" y="2057400"/>
            <a:ext cx="1775935" cy="1081921"/>
            <a:chOff x="3347865" y="404664"/>
            <a:chExt cx="4127397" cy="2515268"/>
          </a:xfrm>
        </p:grpSpPr>
        <p:pic>
          <p:nvPicPr>
            <p:cNvPr id="22" name="Picture 4" descr="http://www.astronautix.com/graphics/w/wjas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3" y="404664"/>
              <a:ext cx="2109614" cy="1530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4"/>
            <p:cNvSpPr txBox="1">
              <a:spLocks noChangeArrowheads="1"/>
            </p:cNvSpPr>
            <p:nvPr/>
          </p:nvSpPr>
          <p:spPr bwMode="auto">
            <a:xfrm>
              <a:off x="3347865" y="2132856"/>
              <a:ext cx="4127397" cy="78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o-FO" sz="1600" b="1" dirty="0"/>
                <a:t>Satellite </a:t>
              </a:r>
              <a:r>
                <a:rPr lang="fo-FO" sz="1600" b="1" dirty="0">
                  <a:latin typeface="Arial" pitchFamily="34" charset="0"/>
                  <a:cs typeface="Arial" pitchFamily="34" charset="0"/>
                </a:rPr>
                <a:t>altimetry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47800" y="5105400"/>
            <a:ext cx="1676400" cy="951131"/>
            <a:chOff x="1447800" y="5029200"/>
            <a:chExt cx="1676400" cy="951131"/>
          </a:xfrm>
        </p:grpSpPr>
        <p:sp>
          <p:nvSpPr>
            <p:cNvPr id="26" name="Isosceles Triangle 25"/>
            <p:cNvSpPr/>
            <p:nvPr/>
          </p:nvSpPr>
          <p:spPr>
            <a:xfrm>
              <a:off x="2057400" y="5029200"/>
              <a:ext cx="381000" cy="304800"/>
            </a:xfrm>
            <a:prstGeom prst="triangl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o-FO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7800" y="53340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o-FO" b="1" dirty="0" err="1" smtClean="0">
                  <a:solidFill>
                    <a:schemeClr val="bg1"/>
                  </a:solidFill>
                </a:rPr>
                <a:t>Bottom</a:t>
              </a:r>
              <a:r>
                <a:rPr lang="fo-FO" b="1" dirty="0" smtClean="0">
                  <a:solidFill>
                    <a:schemeClr val="bg1"/>
                  </a:solidFill>
                </a:rPr>
                <a:t> </a:t>
              </a:r>
              <a:r>
                <a:rPr lang="fo-FO" b="1" dirty="0" err="1" smtClean="0">
                  <a:solidFill>
                    <a:schemeClr val="bg1"/>
                  </a:solidFill>
                </a:rPr>
                <a:t>temperature</a:t>
              </a:r>
              <a:endParaRPr lang="fo-FO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38200" y="6019800"/>
            <a:ext cx="1676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5486400"/>
            <a:ext cx="9263883" cy="20928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o-FO" sz="2600" u="sng" dirty="0" err="1" smtClean="0">
                <a:solidFill>
                  <a:schemeClr val="bg1"/>
                </a:solidFill>
              </a:rPr>
              <a:t>Hansen</a:t>
            </a:r>
            <a:r>
              <a:rPr lang="fo-FO" sz="2600" u="sng" dirty="0" smtClean="0">
                <a:solidFill>
                  <a:schemeClr val="bg1"/>
                </a:solidFill>
              </a:rPr>
              <a:t> </a:t>
            </a:r>
            <a:r>
              <a:rPr lang="fo-FO" sz="2600" u="sng" dirty="0" err="1" smtClean="0">
                <a:solidFill>
                  <a:schemeClr val="bg1"/>
                </a:solidFill>
              </a:rPr>
              <a:t>et</a:t>
            </a:r>
            <a:r>
              <a:rPr lang="fo-FO" sz="2600" u="sng" dirty="0" smtClean="0">
                <a:solidFill>
                  <a:schemeClr val="bg1"/>
                </a:solidFill>
              </a:rPr>
              <a:t> </a:t>
            </a:r>
            <a:r>
              <a:rPr lang="fo-FO" sz="2600" u="sng" dirty="0">
                <a:solidFill>
                  <a:schemeClr val="bg1"/>
                </a:solidFill>
              </a:rPr>
              <a:t>al</a:t>
            </a:r>
            <a:r>
              <a:rPr lang="fo-FO" sz="2600" u="sng" dirty="0" smtClean="0">
                <a:solidFill>
                  <a:schemeClr val="bg1"/>
                </a:solidFill>
              </a:rPr>
              <a:t>., 2015:</a:t>
            </a:r>
            <a:endParaRPr lang="fo-FO" sz="2600" u="sng" dirty="0">
              <a:solidFill>
                <a:schemeClr val="bg1"/>
              </a:solidFill>
            </a:endParaRPr>
          </a:p>
          <a:p>
            <a:r>
              <a:rPr lang="fo-FO" sz="2600" dirty="0">
                <a:solidFill>
                  <a:schemeClr val="bg1"/>
                </a:solidFill>
              </a:rPr>
              <a:t>   CTD + ADCP + </a:t>
            </a:r>
            <a:r>
              <a:rPr lang="fo-FO" sz="2600" dirty="0" err="1">
                <a:solidFill>
                  <a:schemeClr val="bg1"/>
                </a:solidFill>
              </a:rPr>
              <a:t>Altimetry</a:t>
            </a:r>
            <a:r>
              <a:rPr lang="fo-FO" sz="2600" dirty="0">
                <a:solidFill>
                  <a:schemeClr val="bg1"/>
                </a:solidFill>
              </a:rPr>
              <a:t> =&gt; </a:t>
            </a:r>
            <a:r>
              <a:rPr lang="fo-FO" sz="2600" dirty="0" err="1">
                <a:solidFill>
                  <a:schemeClr val="bg1"/>
                </a:solidFill>
              </a:rPr>
              <a:t>Volume</a:t>
            </a:r>
            <a:r>
              <a:rPr lang="fo-FO" sz="2600" dirty="0">
                <a:solidFill>
                  <a:schemeClr val="bg1"/>
                </a:solidFill>
              </a:rPr>
              <a:t> transport </a:t>
            </a:r>
            <a:r>
              <a:rPr lang="fo-FO" sz="2600" dirty="0" smtClean="0">
                <a:solidFill>
                  <a:schemeClr val="bg1"/>
                </a:solidFill>
              </a:rPr>
              <a:t>1993 </a:t>
            </a:r>
            <a:r>
              <a:rPr lang="fo-FO" sz="2600" dirty="0">
                <a:solidFill>
                  <a:schemeClr val="bg1"/>
                </a:solidFill>
              </a:rPr>
              <a:t>– </a:t>
            </a:r>
            <a:r>
              <a:rPr lang="fo-FO" sz="2600" dirty="0" smtClean="0">
                <a:solidFill>
                  <a:schemeClr val="bg1"/>
                </a:solidFill>
              </a:rPr>
              <a:t>2014              </a:t>
            </a:r>
          </a:p>
          <a:p>
            <a:r>
              <a:rPr lang="fo-FO" sz="2600" dirty="0" smtClean="0">
                <a:solidFill>
                  <a:schemeClr val="bg1"/>
                </a:solidFill>
              </a:rPr>
              <a:t>   </a:t>
            </a:r>
            <a:endParaRPr lang="fo-FO" sz="2600" dirty="0">
              <a:solidFill>
                <a:schemeClr val="bg1"/>
              </a:solidFill>
            </a:endParaRPr>
          </a:p>
          <a:p>
            <a:r>
              <a:rPr lang="fo-FO" sz="2600" dirty="0">
                <a:solidFill>
                  <a:schemeClr val="bg1"/>
                </a:solidFill>
              </a:rPr>
              <a:t> </a:t>
            </a:r>
          </a:p>
          <a:p>
            <a:endParaRPr lang="fo-FO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8153400" y="-2362200"/>
            <a:ext cx="22242648" cy="13523913"/>
            <a:chOff x="624" y="1200"/>
            <a:chExt cx="4800" cy="3009"/>
          </a:xfrm>
        </p:grpSpPr>
        <p:pic>
          <p:nvPicPr>
            <p:cNvPr id="207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200"/>
              <a:ext cx="4553" cy="2854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73" name="Text Box 4"/>
            <p:cNvSpPr txBox="1">
              <a:spLocks noChangeArrowheads="1"/>
            </p:cNvSpPr>
            <p:nvPr/>
          </p:nvSpPr>
          <p:spPr bwMode="auto">
            <a:xfrm>
              <a:off x="4416" y="4081"/>
              <a:ext cx="1008" cy="12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Verdana" pitchFamily="34" charset="0"/>
                  <a:cs typeface="Arial" charset="0"/>
                </a:rPr>
                <a:t>AGU, 2003</a:t>
              </a:r>
            </a:p>
          </p:txBody>
        </p:sp>
      </p:grp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-1447800" y="59436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  <a:cs typeface="Arial" charset="0"/>
            </a:endParaRPr>
          </a:p>
          <a:p>
            <a:endParaRPr lang="en-US" baseline="30000">
              <a:latin typeface="Verdana" pitchFamily="34" charset="0"/>
              <a:cs typeface="Arial" charset="0"/>
            </a:endParaRP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1066800" y="2362200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>
                <a:solidFill>
                  <a:schemeClr val="bg1"/>
                </a:solidFill>
              </a:rPr>
              <a:t>Iceland</a:t>
            </a: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4724400" y="3429000"/>
            <a:ext cx="807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/>
              <a:t>Faroes</a:t>
            </a:r>
          </a:p>
        </p:txBody>
      </p:sp>
      <p:sp>
        <p:nvSpPr>
          <p:cNvPr id="40" name="Freeform 39"/>
          <p:cNvSpPr/>
          <p:nvPr/>
        </p:nvSpPr>
        <p:spPr>
          <a:xfrm>
            <a:off x="4568757" y="2958830"/>
            <a:ext cx="924128" cy="233464"/>
          </a:xfrm>
          <a:custGeom>
            <a:avLst/>
            <a:gdLst>
              <a:gd name="connsiteX0" fmla="*/ 0 w 924128"/>
              <a:gd name="connsiteY0" fmla="*/ 0 h 233464"/>
              <a:gd name="connsiteX1" fmla="*/ 233464 w 924128"/>
              <a:gd name="connsiteY1" fmla="*/ 116732 h 233464"/>
              <a:gd name="connsiteX2" fmla="*/ 924128 w 924128"/>
              <a:gd name="connsiteY2" fmla="*/ 233464 h 23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128" h="233464">
                <a:moveTo>
                  <a:pt x="0" y="0"/>
                </a:moveTo>
                <a:cubicBezTo>
                  <a:pt x="39721" y="38910"/>
                  <a:pt x="79443" y="77821"/>
                  <a:pt x="233464" y="116732"/>
                </a:cubicBezTo>
                <a:cubicBezTo>
                  <a:pt x="387485" y="155643"/>
                  <a:pt x="655806" y="194553"/>
                  <a:pt x="924128" y="233464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1" name="Freeform 40"/>
          <p:cNvSpPr/>
          <p:nvPr/>
        </p:nvSpPr>
        <p:spPr>
          <a:xfrm>
            <a:off x="5415064" y="3289570"/>
            <a:ext cx="311285" cy="58366"/>
          </a:xfrm>
          <a:custGeom>
            <a:avLst/>
            <a:gdLst>
              <a:gd name="connsiteX0" fmla="*/ 0 w 311285"/>
              <a:gd name="connsiteY0" fmla="*/ 0 h 58366"/>
              <a:gd name="connsiteX1" fmla="*/ 311285 w 311285"/>
              <a:gd name="connsiteY1" fmla="*/ 58366 h 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285" h="58366">
                <a:moveTo>
                  <a:pt x="0" y="0"/>
                </a:moveTo>
                <a:lnTo>
                  <a:pt x="311285" y="58366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2" name="Freeform 41"/>
          <p:cNvSpPr/>
          <p:nvPr/>
        </p:nvSpPr>
        <p:spPr>
          <a:xfrm>
            <a:off x="4140740" y="2670242"/>
            <a:ext cx="1284051" cy="376137"/>
          </a:xfrm>
          <a:custGeom>
            <a:avLst/>
            <a:gdLst>
              <a:gd name="connsiteX0" fmla="*/ 0 w 1284051"/>
              <a:gd name="connsiteY0" fmla="*/ 6486 h 376137"/>
              <a:gd name="connsiteX1" fmla="*/ 330741 w 1284051"/>
              <a:gd name="connsiteY1" fmla="*/ 45396 h 376137"/>
              <a:gd name="connsiteX2" fmla="*/ 710120 w 1284051"/>
              <a:gd name="connsiteY2" fmla="*/ 278860 h 376137"/>
              <a:gd name="connsiteX3" fmla="*/ 1284051 w 1284051"/>
              <a:gd name="connsiteY3" fmla="*/ 376137 h 3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051" h="376137">
                <a:moveTo>
                  <a:pt x="0" y="6486"/>
                </a:moveTo>
                <a:cubicBezTo>
                  <a:pt x="106194" y="3243"/>
                  <a:pt x="212388" y="0"/>
                  <a:pt x="330741" y="45396"/>
                </a:cubicBezTo>
                <a:cubicBezTo>
                  <a:pt x="449094" y="90792"/>
                  <a:pt x="551235" y="223737"/>
                  <a:pt x="710120" y="278860"/>
                </a:cubicBezTo>
                <a:cubicBezTo>
                  <a:pt x="869005" y="333983"/>
                  <a:pt x="1191638" y="359924"/>
                  <a:pt x="1284051" y="376137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2" name="Freeform 31"/>
          <p:cNvSpPr/>
          <p:nvPr/>
        </p:nvSpPr>
        <p:spPr>
          <a:xfrm>
            <a:off x="3012332" y="2657272"/>
            <a:ext cx="894945" cy="554477"/>
          </a:xfrm>
          <a:custGeom>
            <a:avLst/>
            <a:gdLst>
              <a:gd name="connsiteX0" fmla="*/ 0 w 894945"/>
              <a:gd name="connsiteY0" fmla="*/ 554477 h 554477"/>
              <a:gd name="connsiteX1" fmla="*/ 408562 w 894945"/>
              <a:gd name="connsiteY1" fmla="*/ 107005 h 554477"/>
              <a:gd name="connsiteX2" fmla="*/ 894945 w 894945"/>
              <a:gd name="connsiteY2" fmla="*/ 0 h 55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945" h="554477">
                <a:moveTo>
                  <a:pt x="0" y="554477"/>
                </a:moveTo>
                <a:cubicBezTo>
                  <a:pt x="129702" y="376947"/>
                  <a:pt x="259405" y="199418"/>
                  <a:pt x="408562" y="107005"/>
                </a:cubicBezTo>
                <a:cubicBezTo>
                  <a:pt x="557719" y="14592"/>
                  <a:pt x="815503" y="12970"/>
                  <a:pt x="894945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6" name="Freeform 35"/>
          <p:cNvSpPr/>
          <p:nvPr/>
        </p:nvSpPr>
        <p:spPr>
          <a:xfrm>
            <a:off x="3751634" y="2968557"/>
            <a:ext cx="632298" cy="642026"/>
          </a:xfrm>
          <a:custGeom>
            <a:avLst/>
            <a:gdLst>
              <a:gd name="connsiteX0" fmla="*/ 0 w 632298"/>
              <a:gd name="connsiteY0" fmla="*/ 642026 h 642026"/>
              <a:gd name="connsiteX1" fmla="*/ 223736 w 632298"/>
              <a:gd name="connsiteY1" fmla="*/ 136188 h 642026"/>
              <a:gd name="connsiteX2" fmla="*/ 632298 w 632298"/>
              <a:gd name="connsiteY2" fmla="*/ 0 h 6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298" h="642026">
                <a:moveTo>
                  <a:pt x="0" y="642026"/>
                </a:moveTo>
                <a:cubicBezTo>
                  <a:pt x="59176" y="442609"/>
                  <a:pt x="118353" y="243192"/>
                  <a:pt x="223736" y="136188"/>
                </a:cubicBezTo>
                <a:cubicBezTo>
                  <a:pt x="329119" y="29184"/>
                  <a:pt x="565826" y="21077"/>
                  <a:pt x="632298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7" name="Freeform 36"/>
          <p:cNvSpPr/>
          <p:nvPr/>
        </p:nvSpPr>
        <p:spPr>
          <a:xfrm>
            <a:off x="4422843" y="3247417"/>
            <a:ext cx="778212" cy="440987"/>
          </a:xfrm>
          <a:custGeom>
            <a:avLst/>
            <a:gdLst>
              <a:gd name="connsiteX0" fmla="*/ 0 w 778212"/>
              <a:gd name="connsiteY0" fmla="*/ 440987 h 440987"/>
              <a:gd name="connsiteX1" fmla="*/ 243191 w 778212"/>
              <a:gd name="connsiteY1" fmla="*/ 71336 h 440987"/>
              <a:gd name="connsiteX2" fmla="*/ 778212 w 778212"/>
              <a:gd name="connsiteY2" fmla="*/ 12970 h 44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8212" h="440987">
                <a:moveTo>
                  <a:pt x="0" y="440987"/>
                </a:moveTo>
                <a:cubicBezTo>
                  <a:pt x="56744" y="291829"/>
                  <a:pt x="113489" y="142672"/>
                  <a:pt x="243191" y="71336"/>
                </a:cubicBezTo>
                <a:cubicBezTo>
                  <a:pt x="372893" y="0"/>
                  <a:pt x="692284" y="22698"/>
                  <a:pt x="778212" y="1297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24400" y="2133600"/>
            <a:ext cx="907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 smtClean="0">
                <a:solidFill>
                  <a:srgbClr val="FF0000"/>
                </a:solidFill>
              </a:rPr>
              <a:t>Faroe </a:t>
            </a:r>
          </a:p>
          <a:p>
            <a:r>
              <a:rPr lang="fo-FO" b="1" dirty="0" smtClean="0">
                <a:solidFill>
                  <a:srgbClr val="FF0000"/>
                </a:solidFill>
              </a:rPr>
              <a:t>Current</a:t>
            </a:r>
            <a:endParaRPr lang="fo-FO" b="1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946822" y="4013886"/>
            <a:ext cx="1742302" cy="988541"/>
          </a:xfrm>
          <a:custGeom>
            <a:avLst/>
            <a:gdLst>
              <a:gd name="connsiteX0" fmla="*/ 0 w 1742302"/>
              <a:gd name="connsiteY0" fmla="*/ 988541 h 988541"/>
              <a:gd name="connsiteX1" fmla="*/ 494270 w 1742302"/>
              <a:gd name="connsiteY1" fmla="*/ 531341 h 988541"/>
              <a:gd name="connsiteX2" fmla="*/ 1173892 w 1742302"/>
              <a:gd name="connsiteY2" fmla="*/ 395417 h 988541"/>
              <a:gd name="connsiteX3" fmla="*/ 1742302 w 1742302"/>
              <a:gd name="connsiteY3" fmla="*/ 0 h 9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302" h="988541">
                <a:moveTo>
                  <a:pt x="0" y="988541"/>
                </a:moveTo>
                <a:cubicBezTo>
                  <a:pt x="149310" y="809368"/>
                  <a:pt x="298621" y="630195"/>
                  <a:pt x="494270" y="531341"/>
                </a:cubicBezTo>
                <a:cubicBezTo>
                  <a:pt x="689919" y="432487"/>
                  <a:pt x="965887" y="483974"/>
                  <a:pt x="1173892" y="395417"/>
                </a:cubicBezTo>
                <a:cubicBezTo>
                  <a:pt x="1381897" y="306860"/>
                  <a:pt x="1562099" y="153430"/>
                  <a:pt x="1742302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2" name="Freeform 21"/>
          <p:cNvSpPr/>
          <p:nvPr/>
        </p:nvSpPr>
        <p:spPr>
          <a:xfrm>
            <a:off x="5638800" y="3200400"/>
            <a:ext cx="566351" cy="543697"/>
          </a:xfrm>
          <a:custGeom>
            <a:avLst/>
            <a:gdLst>
              <a:gd name="connsiteX0" fmla="*/ 0 w 566351"/>
              <a:gd name="connsiteY0" fmla="*/ 0 h 543697"/>
              <a:gd name="connsiteX1" fmla="*/ 518984 w 566351"/>
              <a:gd name="connsiteY1" fmla="*/ 148281 h 543697"/>
              <a:gd name="connsiteX2" fmla="*/ 284205 w 566351"/>
              <a:gd name="connsiteY2" fmla="*/ 543697 h 54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351" h="543697">
                <a:moveTo>
                  <a:pt x="0" y="0"/>
                </a:moveTo>
                <a:cubicBezTo>
                  <a:pt x="235808" y="28832"/>
                  <a:pt x="471617" y="57665"/>
                  <a:pt x="518984" y="148281"/>
                </a:cubicBezTo>
                <a:cubicBezTo>
                  <a:pt x="566351" y="238897"/>
                  <a:pt x="425278" y="391297"/>
                  <a:pt x="284205" y="543697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3" name="Freeform 22"/>
          <p:cNvSpPr/>
          <p:nvPr/>
        </p:nvSpPr>
        <p:spPr>
          <a:xfrm>
            <a:off x="5616146" y="3952103"/>
            <a:ext cx="801130" cy="403654"/>
          </a:xfrm>
          <a:custGeom>
            <a:avLst/>
            <a:gdLst>
              <a:gd name="connsiteX0" fmla="*/ 170935 w 801130"/>
              <a:gd name="connsiteY0" fmla="*/ 0 h 403654"/>
              <a:gd name="connsiteX1" fmla="*/ 22654 w 801130"/>
              <a:gd name="connsiteY1" fmla="*/ 247135 h 403654"/>
              <a:gd name="connsiteX2" fmla="*/ 306859 w 801130"/>
              <a:gd name="connsiteY2" fmla="*/ 383059 h 403654"/>
              <a:gd name="connsiteX3" fmla="*/ 801130 w 801130"/>
              <a:gd name="connsiteY3" fmla="*/ 123567 h 40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130" h="403654">
                <a:moveTo>
                  <a:pt x="170935" y="0"/>
                </a:moveTo>
                <a:cubicBezTo>
                  <a:pt x="85467" y="91646"/>
                  <a:pt x="0" y="183292"/>
                  <a:pt x="22654" y="247135"/>
                </a:cubicBezTo>
                <a:cubicBezTo>
                  <a:pt x="45308" y="310978"/>
                  <a:pt x="177113" y="403654"/>
                  <a:pt x="306859" y="383059"/>
                </a:cubicBezTo>
                <a:cubicBezTo>
                  <a:pt x="436605" y="362464"/>
                  <a:pt x="618867" y="243015"/>
                  <a:pt x="801130" y="123567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67400" y="4495800"/>
            <a:ext cx="2539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 err="1" smtClean="0">
                <a:solidFill>
                  <a:srgbClr val="C00000"/>
                </a:solidFill>
              </a:rPr>
              <a:t>Faroe-Shetland</a:t>
            </a:r>
            <a:r>
              <a:rPr lang="fo-FO" b="1" dirty="0" smtClean="0">
                <a:solidFill>
                  <a:srgbClr val="C00000"/>
                </a:solidFill>
              </a:rPr>
              <a:t> </a:t>
            </a:r>
            <a:r>
              <a:rPr lang="fo-FO" b="1" dirty="0" err="1" smtClean="0">
                <a:solidFill>
                  <a:srgbClr val="C00000"/>
                </a:solidFill>
              </a:rPr>
              <a:t>Channel</a:t>
            </a:r>
            <a:endParaRPr lang="fo-FO" b="1" dirty="0">
              <a:solidFill>
                <a:srgbClr val="C0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334000" y="3810000"/>
            <a:ext cx="1219200" cy="6858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81600" y="2819400"/>
            <a:ext cx="0" cy="533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D:\0_Greinir\FSC_Paper 2011\Aug 2012\dum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2349500"/>
            <a:ext cx="68643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227763" y="-747713"/>
            <a:ext cx="3138487" cy="3286126"/>
            <a:chOff x="-324544" y="-3051084"/>
            <a:chExt cx="9468544" cy="9909084"/>
          </a:xfrm>
        </p:grpSpPr>
        <p:pic>
          <p:nvPicPr>
            <p:cNvPr id="8227" name="Picture 2" descr="D:\0_Meetings\Myndir\English\topog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4544" y="-3051084"/>
              <a:ext cx="9468544" cy="9909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3708089" y="3574121"/>
              <a:ext cx="2303676" cy="20153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3779838" y="6092825"/>
            <a:ext cx="2027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sz="2400" b="1">
                <a:solidFill>
                  <a:srgbClr val="C00000"/>
                </a:solidFill>
              </a:rPr>
              <a:t>Temperature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72225" y="3213100"/>
            <a:ext cx="2946400" cy="22463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o-FO" sz="2000">
                <a:solidFill>
                  <a:schemeClr val="bg1"/>
                </a:solidFill>
              </a:rPr>
              <a:t>100 CTD sections</a:t>
            </a:r>
          </a:p>
          <a:p>
            <a:endParaRPr lang="fo-FO" sz="2000">
              <a:solidFill>
                <a:schemeClr val="bg1"/>
              </a:solidFill>
            </a:endParaRPr>
          </a:p>
          <a:p>
            <a:r>
              <a:rPr lang="fo-FO" sz="2000">
                <a:solidFill>
                  <a:schemeClr val="bg1"/>
                </a:solidFill>
              </a:rPr>
              <a:t>4 ADCPs: 1995 – 2009</a:t>
            </a:r>
          </a:p>
          <a:p>
            <a:r>
              <a:rPr lang="fo-FO" sz="2000">
                <a:solidFill>
                  <a:schemeClr val="bg1"/>
                </a:solidFill>
              </a:rPr>
              <a:t>+</a:t>
            </a:r>
          </a:p>
          <a:p>
            <a:r>
              <a:rPr lang="fo-FO" sz="2000">
                <a:solidFill>
                  <a:schemeClr val="bg1"/>
                </a:solidFill>
              </a:rPr>
              <a:t>5 ADCPs: 2009 - 2011</a:t>
            </a:r>
          </a:p>
          <a:p>
            <a:endParaRPr lang="fo-FO" sz="2000">
              <a:solidFill>
                <a:schemeClr val="bg1"/>
              </a:solidFill>
            </a:endParaRPr>
          </a:p>
          <a:p>
            <a:r>
              <a:rPr lang="fo-FO" sz="2000">
                <a:solidFill>
                  <a:schemeClr val="bg1"/>
                </a:solidFill>
              </a:rPr>
              <a:t>Altimetry: 1992 - 2011</a:t>
            </a:r>
          </a:p>
        </p:txBody>
      </p:sp>
      <p:sp>
        <p:nvSpPr>
          <p:cNvPr id="13" name="Isosceles Triangle 12"/>
          <p:cNvSpPr/>
          <p:nvPr/>
        </p:nvSpPr>
        <p:spPr>
          <a:xfrm flipV="1">
            <a:off x="2916238" y="3357563"/>
            <a:ext cx="92075" cy="1439862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14" name="Isosceles Triangle 13"/>
          <p:cNvSpPr/>
          <p:nvPr/>
        </p:nvSpPr>
        <p:spPr>
          <a:xfrm flipV="1">
            <a:off x="3779838" y="3357563"/>
            <a:ext cx="92075" cy="1439862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15" name="Isosceles Triangle 14"/>
          <p:cNvSpPr/>
          <p:nvPr/>
        </p:nvSpPr>
        <p:spPr>
          <a:xfrm flipV="1">
            <a:off x="4500563" y="3357563"/>
            <a:ext cx="92075" cy="1439862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16" name="Isosceles Triangle 15"/>
          <p:cNvSpPr/>
          <p:nvPr/>
        </p:nvSpPr>
        <p:spPr>
          <a:xfrm flipV="1">
            <a:off x="4873625" y="3314700"/>
            <a:ext cx="95250" cy="977900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17" name="Oval 16"/>
          <p:cNvSpPr/>
          <p:nvPr/>
        </p:nvSpPr>
        <p:spPr>
          <a:xfrm>
            <a:off x="3740150" y="4767263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18" name="Oval 17"/>
          <p:cNvSpPr/>
          <p:nvPr/>
        </p:nvSpPr>
        <p:spPr>
          <a:xfrm>
            <a:off x="4470400" y="4759325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19" name="Oval 18"/>
          <p:cNvSpPr/>
          <p:nvPr/>
        </p:nvSpPr>
        <p:spPr>
          <a:xfrm>
            <a:off x="4859338" y="4267200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12" name="Oval 11"/>
          <p:cNvSpPr/>
          <p:nvPr/>
        </p:nvSpPr>
        <p:spPr>
          <a:xfrm>
            <a:off x="2886075" y="4754563"/>
            <a:ext cx="144463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0" name="Isosceles Triangle 19"/>
          <p:cNvSpPr/>
          <p:nvPr/>
        </p:nvSpPr>
        <p:spPr>
          <a:xfrm flipV="1">
            <a:off x="1931988" y="3357563"/>
            <a:ext cx="79375" cy="600075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1" name="Oval 20"/>
          <p:cNvSpPr/>
          <p:nvPr/>
        </p:nvSpPr>
        <p:spPr>
          <a:xfrm>
            <a:off x="1901825" y="3914775"/>
            <a:ext cx="144463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2" name="Isosceles Triangle 21"/>
          <p:cNvSpPr/>
          <p:nvPr/>
        </p:nvSpPr>
        <p:spPr>
          <a:xfrm flipV="1">
            <a:off x="2571750" y="3354388"/>
            <a:ext cx="87313" cy="663575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3" name="Oval 22"/>
          <p:cNvSpPr/>
          <p:nvPr/>
        </p:nvSpPr>
        <p:spPr>
          <a:xfrm>
            <a:off x="2538413" y="3978275"/>
            <a:ext cx="144462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4" name="Isosceles Triangle 23"/>
          <p:cNvSpPr/>
          <p:nvPr/>
        </p:nvSpPr>
        <p:spPr>
          <a:xfrm flipV="1">
            <a:off x="3276600" y="3357563"/>
            <a:ext cx="90488" cy="1439862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5" name="Oval 24"/>
          <p:cNvSpPr/>
          <p:nvPr/>
        </p:nvSpPr>
        <p:spPr>
          <a:xfrm>
            <a:off x="3246438" y="4754563"/>
            <a:ext cx="142875" cy="1444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6" name="Isosceles Triangle 25"/>
          <p:cNvSpPr/>
          <p:nvPr/>
        </p:nvSpPr>
        <p:spPr>
          <a:xfrm flipV="1">
            <a:off x="4110038" y="3362325"/>
            <a:ext cx="92075" cy="1439863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7" name="Oval 26"/>
          <p:cNvSpPr/>
          <p:nvPr/>
        </p:nvSpPr>
        <p:spPr>
          <a:xfrm>
            <a:off x="4081463" y="4759325"/>
            <a:ext cx="142875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8" name="Isosceles Triangle 27"/>
          <p:cNvSpPr/>
          <p:nvPr/>
        </p:nvSpPr>
        <p:spPr>
          <a:xfrm flipV="1">
            <a:off x="5348288" y="3284538"/>
            <a:ext cx="49212" cy="403225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29" name="Oval 28"/>
          <p:cNvSpPr/>
          <p:nvPr/>
        </p:nvSpPr>
        <p:spPr>
          <a:xfrm>
            <a:off x="5292725" y="3644900"/>
            <a:ext cx="142875" cy="1444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30" name="Rectangle 29"/>
          <p:cNvSpPr/>
          <p:nvPr/>
        </p:nvSpPr>
        <p:spPr>
          <a:xfrm>
            <a:off x="6372225" y="4221163"/>
            <a:ext cx="302418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31" name="Rectangle 30"/>
          <p:cNvSpPr/>
          <p:nvPr/>
        </p:nvSpPr>
        <p:spPr>
          <a:xfrm>
            <a:off x="6372225" y="3716338"/>
            <a:ext cx="3024188" cy="8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33" name="Circular Arrow 32"/>
          <p:cNvSpPr/>
          <p:nvPr/>
        </p:nvSpPr>
        <p:spPr>
          <a:xfrm flipV="1">
            <a:off x="2916238" y="3141663"/>
            <a:ext cx="1655762" cy="1295400"/>
          </a:xfrm>
          <a:prstGeom prst="circular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0825" y="1268413"/>
            <a:ext cx="6030913" cy="5238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sz="2800">
                <a:solidFill>
                  <a:schemeClr val="bg1"/>
                </a:solidFill>
              </a:rPr>
              <a:t>Net flow = High inflow – High outflow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00788" y="5013325"/>
            <a:ext cx="3024187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0" y="5441950"/>
            <a:ext cx="9263883" cy="20928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sz="2600" dirty="0">
                <a:solidFill>
                  <a:schemeClr val="bg1"/>
                </a:solidFill>
              </a:rPr>
              <a:t>   </a:t>
            </a:r>
            <a:r>
              <a:rPr lang="fo-FO" sz="2600" u="sng" dirty="0" err="1">
                <a:solidFill>
                  <a:schemeClr val="bg1"/>
                </a:solidFill>
              </a:rPr>
              <a:t>Berx</a:t>
            </a:r>
            <a:r>
              <a:rPr lang="fo-FO" sz="2600" u="sng" dirty="0">
                <a:solidFill>
                  <a:schemeClr val="bg1"/>
                </a:solidFill>
              </a:rPr>
              <a:t> </a:t>
            </a:r>
            <a:r>
              <a:rPr lang="fo-FO" sz="2600" u="sng" dirty="0" err="1">
                <a:solidFill>
                  <a:schemeClr val="bg1"/>
                </a:solidFill>
              </a:rPr>
              <a:t>et</a:t>
            </a:r>
            <a:r>
              <a:rPr lang="fo-FO" sz="2600" u="sng" dirty="0">
                <a:solidFill>
                  <a:schemeClr val="bg1"/>
                </a:solidFill>
              </a:rPr>
              <a:t> al</a:t>
            </a:r>
            <a:r>
              <a:rPr lang="fo-FO" sz="2600" u="sng" dirty="0" smtClean="0">
                <a:solidFill>
                  <a:schemeClr val="bg1"/>
                </a:solidFill>
              </a:rPr>
              <a:t>., 2013:</a:t>
            </a:r>
            <a:endParaRPr lang="fo-FO" sz="2600" u="sng" dirty="0">
              <a:solidFill>
                <a:schemeClr val="bg1"/>
              </a:solidFill>
            </a:endParaRPr>
          </a:p>
          <a:p>
            <a:r>
              <a:rPr lang="fo-FO" sz="2600" dirty="0">
                <a:solidFill>
                  <a:schemeClr val="bg1"/>
                </a:solidFill>
              </a:rPr>
              <a:t>   CTD + ADCP + </a:t>
            </a:r>
            <a:r>
              <a:rPr lang="fo-FO" sz="2600" dirty="0" err="1">
                <a:solidFill>
                  <a:schemeClr val="bg1"/>
                </a:solidFill>
              </a:rPr>
              <a:t>Altimetry</a:t>
            </a:r>
            <a:r>
              <a:rPr lang="fo-FO" sz="2600" dirty="0">
                <a:solidFill>
                  <a:schemeClr val="bg1"/>
                </a:solidFill>
              </a:rPr>
              <a:t> =&gt; </a:t>
            </a:r>
            <a:r>
              <a:rPr lang="fo-FO" sz="2600" dirty="0" err="1">
                <a:solidFill>
                  <a:schemeClr val="bg1"/>
                </a:solidFill>
              </a:rPr>
              <a:t>Volume</a:t>
            </a:r>
            <a:r>
              <a:rPr lang="fo-FO" sz="2600" dirty="0">
                <a:solidFill>
                  <a:schemeClr val="bg1"/>
                </a:solidFill>
              </a:rPr>
              <a:t> transport </a:t>
            </a:r>
            <a:r>
              <a:rPr lang="fo-FO" sz="2600" dirty="0" smtClean="0">
                <a:solidFill>
                  <a:schemeClr val="bg1"/>
                </a:solidFill>
              </a:rPr>
              <a:t>1993 </a:t>
            </a:r>
            <a:r>
              <a:rPr lang="fo-FO" sz="2600" dirty="0">
                <a:solidFill>
                  <a:schemeClr val="bg1"/>
                </a:solidFill>
              </a:rPr>
              <a:t>– </a:t>
            </a:r>
            <a:r>
              <a:rPr lang="fo-FO" sz="2600" dirty="0" smtClean="0">
                <a:solidFill>
                  <a:schemeClr val="bg1"/>
                </a:solidFill>
              </a:rPr>
              <a:t>2011              </a:t>
            </a:r>
          </a:p>
          <a:p>
            <a:r>
              <a:rPr lang="fo-FO" sz="2600" dirty="0" smtClean="0">
                <a:solidFill>
                  <a:schemeClr val="bg1"/>
                </a:solidFill>
              </a:rPr>
              <a:t>   </a:t>
            </a:r>
            <a:endParaRPr lang="fo-FO" sz="2600" dirty="0">
              <a:solidFill>
                <a:schemeClr val="bg1"/>
              </a:solidFill>
            </a:endParaRPr>
          </a:p>
          <a:p>
            <a:r>
              <a:rPr lang="fo-FO" sz="2600" dirty="0">
                <a:solidFill>
                  <a:schemeClr val="bg1"/>
                </a:solidFill>
              </a:rPr>
              <a:t> </a:t>
            </a:r>
          </a:p>
          <a:p>
            <a:endParaRPr lang="fo-FO" sz="2600" dirty="0">
              <a:solidFill>
                <a:schemeClr val="bg1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7786688" y="1255713"/>
            <a:ext cx="279400" cy="709612"/>
          </a:xfrm>
          <a:custGeom>
            <a:avLst/>
            <a:gdLst>
              <a:gd name="connsiteX0" fmla="*/ 279779 w 279779"/>
              <a:gd name="connsiteY0" fmla="*/ 0 h 709684"/>
              <a:gd name="connsiteX1" fmla="*/ 143301 w 279779"/>
              <a:gd name="connsiteY1" fmla="*/ 245660 h 709684"/>
              <a:gd name="connsiteX2" fmla="*/ 6824 w 279779"/>
              <a:gd name="connsiteY2" fmla="*/ 464024 h 709684"/>
              <a:gd name="connsiteX3" fmla="*/ 102358 w 279779"/>
              <a:gd name="connsiteY3" fmla="*/ 709684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779" h="709684">
                <a:moveTo>
                  <a:pt x="279779" y="0"/>
                </a:moveTo>
                <a:cubicBezTo>
                  <a:pt x="234286" y="84161"/>
                  <a:pt x="188794" y="168323"/>
                  <a:pt x="143301" y="245660"/>
                </a:cubicBezTo>
                <a:cubicBezTo>
                  <a:pt x="97809" y="322997"/>
                  <a:pt x="13648" y="386687"/>
                  <a:pt x="6824" y="464024"/>
                </a:cubicBezTo>
                <a:cubicBezTo>
                  <a:pt x="0" y="541361"/>
                  <a:pt x="102358" y="709684"/>
                  <a:pt x="102358" y="709684"/>
                </a:cubicBez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44" name="Freeform 43"/>
          <p:cNvSpPr/>
          <p:nvPr/>
        </p:nvSpPr>
        <p:spPr>
          <a:xfrm>
            <a:off x="8024813" y="1677988"/>
            <a:ext cx="655637" cy="425450"/>
          </a:xfrm>
          <a:custGeom>
            <a:avLst/>
            <a:gdLst>
              <a:gd name="connsiteX0" fmla="*/ 0 w 655092"/>
              <a:gd name="connsiteY0" fmla="*/ 382137 h 425354"/>
              <a:gd name="connsiteX1" fmla="*/ 150125 w 655092"/>
              <a:gd name="connsiteY1" fmla="*/ 409432 h 425354"/>
              <a:gd name="connsiteX2" fmla="*/ 368489 w 655092"/>
              <a:gd name="connsiteY2" fmla="*/ 286603 h 425354"/>
              <a:gd name="connsiteX3" fmla="*/ 518615 w 655092"/>
              <a:gd name="connsiteY3" fmla="*/ 136477 h 425354"/>
              <a:gd name="connsiteX4" fmla="*/ 655092 w 655092"/>
              <a:gd name="connsiteY4" fmla="*/ 0 h 42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92" h="425354">
                <a:moveTo>
                  <a:pt x="0" y="382137"/>
                </a:moveTo>
                <a:cubicBezTo>
                  <a:pt x="44355" y="403745"/>
                  <a:pt x="88710" y="425354"/>
                  <a:pt x="150125" y="409432"/>
                </a:cubicBezTo>
                <a:cubicBezTo>
                  <a:pt x="211540" y="393510"/>
                  <a:pt x="307074" y="332096"/>
                  <a:pt x="368489" y="286603"/>
                </a:cubicBezTo>
                <a:cubicBezTo>
                  <a:pt x="429904" y="241111"/>
                  <a:pt x="518615" y="136477"/>
                  <a:pt x="518615" y="136477"/>
                </a:cubicBezTo>
                <a:lnTo>
                  <a:pt x="655092" y="0"/>
                </a:lnTo>
              </a:path>
            </a:pathLst>
          </a:cu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o-FO"/>
          </a:p>
        </p:txBody>
      </p:sp>
      <p:sp>
        <p:nvSpPr>
          <p:cNvPr id="42" name="Rectangle 41"/>
          <p:cNvSpPr/>
          <p:nvPr/>
        </p:nvSpPr>
        <p:spPr>
          <a:xfrm>
            <a:off x="1600200" y="2209800"/>
            <a:ext cx="3960812" cy="71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o-FO" sz="24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5800" y="1905000"/>
            <a:ext cx="4783138" cy="522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sz="2800" dirty="0" err="1">
                <a:solidFill>
                  <a:schemeClr val="bg1"/>
                </a:solidFill>
              </a:rPr>
              <a:t>Highly</a:t>
            </a:r>
            <a:r>
              <a:rPr lang="fo-FO" sz="2800" dirty="0">
                <a:solidFill>
                  <a:schemeClr val="bg1"/>
                </a:solidFill>
              </a:rPr>
              <a:t> </a:t>
            </a:r>
            <a:r>
              <a:rPr lang="fo-FO" sz="2800" dirty="0" err="1">
                <a:solidFill>
                  <a:schemeClr val="bg1"/>
                </a:solidFill>
              </a:rPr>
              <a:t>variable</a:t>
            </a:r>
            <a:r>
              <a:rPr lang="fo-FO" sz="2800" dirty="0">
                <a:solidFill>
                  <a:schemeClr val="bg1"/>
                </a:solidFill>
              </a:rPr>
              <a:t> </a:t>
            </a:r>
            <a:r>
              <a:rPr lang="fo-FO" sz="2800" dirty="0" err="1">
                <a:solidFill>
                  <a:schemeClr val="bg1"/>
                </a:solidFill>
              </a:rPr>
              <a:t>flow</a:t>
            </a:r>
            <a:r>
              <a:rPr lang="fo-FO" sz="2800" dirty="0">
                <a:solidFill>
                  <a:schemeClr val="bg1"/>
                </a:solidFill>
              </a:rPr>
              <a:t> </a:t>
            </a:r>
            <a:r>
              <a:rPr lang="fo-FO" sz="2800" dirty="0" err="1">
                <a:solidFill>
                  <a:schemeClr val="bg1"/>
                </a:solidFill>
              </a:rPr>
              <a:t>structure</a:t>
            </a:r>
            <a:endParaRPr lang="fo-FO" sz="2800" dirty="0">
              <a:solidFill>
                <a:schemeClr val="bg1"/>
              </a:solidFill>
            </a:endParaRPr>
          </a:p>
        </p:txBody>
      </p:sp>
      <p:sp>
        <p:nvSpPr>
          <p:cNvPr id="45" name="Right Brace 44"/>
          <p:cNvSpPr/>
          <p:nvPr/>
        </p:nvSpPr>
        <p:spPr>
          <a:xfrm rot="16200000">
            <a:off x="4572000" y="1828800"/>
            <a:ext cx="304800" cy="1981200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6" name="TextBox 45"/>
          <p:cNvSpPr txBox="1"/>
          <p:nvPr/>
        </p:nvSpPr>
        <p:spPr>
          <a:xfrm>
            <a:off x="4067783" y="1823936"/>
            <a:ext cx="1191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o-FO" dirty="0" smtClean="0"/>
              <a:t>NACLIM</a:t>
            </a:r>
          </a:p>
          <a:p>
            <a:pPr algn="ctr"/>
            <a:r>
              <a:rPr lang="fo-FO" dirty="0" smtClean="0"/>
              <a:t>2014-2015</a:t>
            </a:r>
          </a:p>
          <a:p>
            <a:pPr algn="ctr"/>
            <a:r>
              <a:rPr lang="fo-FO" dirty="0" smtClean="0"/>
              <a:t>7 </a:t>
            </a:r>
            <a:r>
              <a:rPr lang="fo-FO" dirty="0" err="1" smtClean="0"/>
              <a:t>ADCPs</a:t>
            </a:r>
            <a:endParaRPr lang="fo-FO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o-FO" dirty="0" err="1" smtClean="0"/>
              <a:t>Faroe-Shetland</a:t>
            </a:r>
            <a:r>
              <a:rPr lang="fo-FO" dirty="0" smtClean="0"/>
              <a:t> </a:t>
            </a:r>
            <a:r>
              <a:rPr lang="fo-FO" dirty="0" err="1" smtClean="0"/>
              <a:t>Channel</a:t>
            </a:r>
            <a:endParaRPr lang="fo-FO" dirty="0"/>
          </a:p>
        </p:txBody>
      </p:sp>
      <p:sp>
        <p:nvSpPr>
          <p:cNvPr id="48" name="Right Brace 47"/>
          <p:cNvSpPr/>
          <p:nvPr/>
        </p:nvSpPr>
        <p:spPr>
          <a:xfrm rot="16200000">
            <a:off x="2590800" y="1828800"/>
            <a:ext cx="304800" cy="1981200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9" name="TextBox 48"/>
          <p:cNvSpPr txBox="1"/>
          <p:nvPr/>
        </p:nvSpPr>
        <p:spPr>
          <a:xfrm>
            <a:off x="2107660" y="1823936"/>
            <a:ext cx="1191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o-FO" dirty="0" smtClean="0"/>
              <a:t>NACLIM</a:t>
            </a:r>
          </a:p>
          <a:p>
            <a:pPr algn="ctr"/>
            <a:r>
              <a:rPr lang="fo-FO" dirty="0" smtClean="0"/>
              <a:t>2015-2016</a:t>
            </a:r>
          </a:p>
          <a:p>
            <a:pPr algn="ctr"/>
            <a:r>
              <a:rPr lang="fo-FO" dirty="0" smtClean="0"/>
              <a:t>8 </a:t>
            </a:r>
            <a:r>
              <a:rPr lang="fo-FO" dirty="0" err="1" smtClean="0"/>
              <a:t>ADCPs</a:t>
            </a: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4" grpId="1" animBg="1"/>
      <p:bldP spid="36" grpId="0" animBg="1"/>
      <p:bldP spid="41" grpId="0" animBg="1"/>
      <p:bldP spid="35" grpId="0" animBg="1"/>
      <p:bldP spid="35" grpId="1" animBg="1"/>
      <p:bldP spid="45" grpId="0" animBg="1"/>
      <p:bldP spid="46" grpId="0"/>
      <p:bldP spid="48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477000" y="-2133600"/>
            <a:ext cx="22242648" cy="13523913"/>
            <a:chOff x="624" y="1200"/>
            <a:chExt cx="4800" cy="3009"/>
          </a:xfrm>
        </p:grpSpPr>
        <p:pic>
          <p:nvPicPr>
            <p:cNvPr id="207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1200"/>
              <a:ext cx="4553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3" name="Text Box 4"/>
            <p:cNvSpPr txBox="1">
              <a:spLocks noChangeArrowheads="1"/>
            </p:cNvSpPr>
            <p:nvPr/>
          </p:nvSpPr>
          <p:spPr bwMode="auto">
            <a:xfrm>
              <a:off x="4416" y="4081"/>
              <a:ext cx="100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Verdana" pitchFamily="34" charset="0"/>
                  <a:cs typeface="Arial" charset="0"/>
                </a:rPr>
                <a:t>AGU, 2003</a:t>
              </a:r>
            </a:p>
          </p:txBody>
        </p:sp>
      </p:grp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28600" y="61722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Verdana" pitchFamily="34" charset="0"/>
              <a:cs typeface="Arial" charset="0"/>
            </a:endParaRPr>
          </a:p>
          <a:p>
            <a:endParaRPr lang="en-US" baseline="30000">
              <a:latin typeface="Verdana" pitchFamily="34" charset="0"/>
              <a:cs typeface="Arial" charset="0"/>
            </a:endParaRP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2743200" y="2590800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>
                <a:solidFill>
                  <a:schemeClr val="bg1"/>
                </a:solidFill>
              </a:rPr>
              <a:t>Iceland</a:t>
            </a: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6400800" y="3657600"/>
            <a:ext cx="807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/>
              <a:t>Faroes</a:t>
            </a:r>
          </a:p>
        </p:txBody>
      </p:sp>
      <p:sp>
        <p:nvSpPr>
          <p:cNvPr id="40" name="Freeform 39"/>
          <p:cNvSpPr/>
          <p:nvPr/>
        </p:nvSpPr>
        <p:spPr>
          <a:xfrm>
            <a:off x="6245157" y="3187430"/>
            <a:ext cx="924128" cy="233464"/>
          </a:xfrm>
          <a:custGeom>
            <a:avLst/>
            <a:gdLst>
              <a:gd name="connsiteX0" fmla="*/ 0 w 924128"/>
              <a:gd name="connsiteY0" fmla="*/ 0 h 233464"/>
              <a:gd name="connsiteX1" fmla="*/ 233464 w 924128"/>
              <a:gd name="connsiteY1" fmla="*/ 116732 h 233464"/>
              <a:gd name="connsiteX2" fmla="*/ 924128 w 924128"/>
              <a:gd name="connsiteY2" fmla="*/ 233464 h 23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128" h="233464">
                <a:moveTo>
                  <a:pt x="0" y="0"/>
                </a:moveTo>
                <a:cubicBezTo>
                  <a:pt x="39721" y="38910"/>
                  <a:pt x="79443" y="77821"/>
                  <a:pt x="233464" y="116732"/>
                </a:cubicBezTo>
                <a:cubicBezTo>
                  <a:pt x="387485" y="155643"/>
                  <a:pt x="655806" y="194553"/>
                  <a:pt x="924128" y="233464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1" name="Freeform 40"/>
          <p:cNvSpPr/>
          <p:nvPr/>
        </p:nvSpPr>
        <p:spPr>
          <a:xfrm>
            <a:off x="7091464" y="3518170"/>
            <a:ext cx="311285" cy="58366"/>
          </a:xfrm>
          <a:custGeom>
            <a:avLst/>
            <a:gdLst>
              <a:gd name="connsiteX0" fmla="*/ 0 w 311285"/>
              <a:gd name="connsiteY0" fmla="*/ 0 h 58366"/>
              <a:gd name="connsiteX1" fmla="*/ 311285 w 311285"/>
              <a:gd name="connsiteY1" fmla="*/ 58366 h 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285" h="58366">
                <a:moveTo>
                  <a:pt x="0" y="0"/>
                </a:moveTo>
                <a:lnTo>
                  <a:pt x="311285" y="58366"/>
                </a:ln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42" name="Freeform 41"/>
          <p:cNvSpPr/>
          <p:nvPr/>
        </p:nvSpPr>
        <p:spPr>
          <a:xfrm>
            <a:off x="5817140" y="2898842"/>
            <a:ext cx="1284051" cy="376137"/>
          </a:xfrm>
          <a:custGeom>
            <a:avLst/>
            <a:gdLst>
              <a:gd name="connsiteX0" fmla="*/ 0 w 1284051"/>
              <a:gd name="connsiteY0" fmla="*/ 6486 h 376137"/>
              <a:gd name="connsiteX1" fmla="*/ 330741 w 1284051"/>
              <a:gd name="connsiteY1" fmla="*/ 45396 h 376137"/>
              <a:gd name="connsiteX2" fmla="*/ 710120 w 1284051"/>
              <a:gd name="connsiteY2" fmla="*/ 278860 h 376137"/>
              <a:gd name="connsiteX3" fmla="*/ 1284051 w 1284051"/>
              <a:gd name="connsiteY3" fmla="*/ 376137 h 3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051" h="376137">
                <a:moveTo>
                  <a:pt x="0" y="6486"/>
                </a:moveTo>
                <a:cubicBezTo>
                  <a:pt x="106194" y="3243"/>
                  <a:pt x="212388" y="0"/>
                  <a:pt x="330741" y="45396"/>
                </a:cubicBezTo>
                <a:cubicBezTo>
                  <a:pt x="449094" y="90792"/>
                  <a:pt x="551235" y="223737"/>
                  <a:pt x="710120" y="278860"/>
                </a:cubicBezTo>
                <a:cubicBezTo>
                  <a:pt x="869005" y="333983"/>
                  <a:pt x="1191638" y="359924"/>
                  <a:pt x="1284051" y="376137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2" name="Freeform 31"/>
          <p:cNvSpPr/>
          <p:nvPr/>
        </p:nvSpPr>
        <p:spPr>
          <a:xfrm>
            <a:off x="4688732" y="2885872"/>
            <a:ext cx="894945" cy="554477"/>
          </a:xfrm>
          <a:custGeom>
            <a:avLst/>
            <a:gdLst>
              <a:gd name="connsiteX0" fmla="*/ 0 w 894945"/>
              <a:gd name="connsiteY0" fmla="*/ 554477 h 554477"/>
              <a:gd name="connsiteX1" fmla="*/ 408562 w 894945"/>
              <a:gd name="connsiteY1" fmla="*/ 107005 h 554477"/>
              <a:gd name="connsiteX2" fmla="*/ 894945 w 894945"/>
              <a:gd name="connsiteY2" fmla="*/ 0 h 55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945" h="554477">
                <a:moveTo>
                  <a:pt x="0" y="554477"/>
                </a:moveTo>
                <a:cubicBezTo>
                  <a:pt x="129702" y="376947"/>
                  <a:pt x="259405" y="199418"/>
                  <a:pt x="408562" y="107005"/>
                </a:cubicBezTo>
                <a:cubicBezTo>
                  <a:pt x="557719" y="14592"/>
                  <a:pt x="815503" y="12970"/>
                  <a:pt x="894945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6" name="Freeform 35"/>
          <p:cNvSpPr/>
          <p:nvPr/>
        </p:nvSpPr>
        <p:spPr>
          <a:xfrm>
            <a:off x="5428034" y="3197157"/>
            <a:ext cx="632298" cy="642026"/>
          </a:xfrm>
          <a:custGeom>
            <a:avLst/>
            <a:gdLst>
              <a:gd name="connsiteX0" fmla="*/ 0 w 632298"/>
              <a:gd name="connsiteY0" fmla="*/ 642026 h 642026"/>
              <a:gd name="connsiteX1" fmla="*/ 223736 w 632298"/>
              <a:gd name="connsiteY1" fmla="*/ 136188 h 642026"/>
              <a:gd name="connsiteX2" fmla="*/ 632298 w 632298"/>
              <a:gd name="connsiteY2" fmla="*/ 0 h 64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298" h="642026">
                <a:moveTo>
                  <a:pt x="0" y="642026"/>
                </a:moveTo>
                <a:cubicBezTo>
                  <a:pt x="59176" y="442609"/>
                  <a:pt x="118353" y="243192"/>
                  <a:pt x="223736" y="136188"/>
                </a:cubicBezTo>
                <a:cubicBezTo>
                  <a:pt x="329119" y="29184"/>
                  <a:pt x="565826" y="21077"/>
                  <a:pt x="632298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37" name="Freeform 36"/>
          <p:cNvSpPr/>
          <p:nvPr/>
        </p:nvSpPr>
        <p:spPr>
          <a:xfrm>
            <a:off x="6099243" y="3476017"/>
            <a:ext cx="778212" cy="440987"/>
          </a:xfrm>
          <a:custGeom>
            <a:avLst/>
            <a:gdLst>
              <a:gd name="connsiteX0" fmla="*/ 0 w 778212"/>
              <a:gd name="connsiteY0" fmla="*/ 440987 h 440987"/>
              <a:gd name="connsiteX1" fmla="*/ 243191 w 778212"/>
              <a:gd name="connsiteY1" fmla="*/ 71336 h 440987"/>
              <a:gd name="connsiteX2" fmla="*/ 778212 w 778212"/>
              <a:gd name="connsiteY2" fmla="*/ 12970 h 44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8212" h="440987">
                <a:moveTo>
                  <a:pt x="0" y="440987"/>
                </a:moveTo>
                <a:cubicBezTo>
                  <a:pt x="56744" y="291829"/>
                  <a:pt x="113489" y="142672"/>
                  <a:pt x="243191" y="71336"/>
                </a:cubicBezTo>
                <a:cubicBezTo>
                  <a:pt x="372893" y="0"/>
                  <a:pt x="692284" y="22698"/>
                  <a:pt x="778212" y="1297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1" name="TextBox 20"/>
          <p:cNvSpPr txBox="1"/>
          <p:nvPr/>
        </p:nvSpPr>
        <p:spPr>
          <a:xfrm>
            <a:off x="762000" y="381000"/>
            <a:ext cx="8167108" cy="126188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o-FO" sz="4400" dirty="0" err="1" smtClean="0">
                <a:solidFill>
                  <a:schemeClr val="bg1"/>
                </a:solidFill>
              </a:rPr>
              <a:t>Iceland-Shetland</a:t>
            </a:r>
            <a:r>
              <a:rPr lang="fo-FO" sz="4400" dirty="0" smtClean="0">
                <a:solidFill>
                  <a:schemeClr val="bg1"/>
                </a:solidFill>
              </a:rPr>
              <a:t> </a:t>
            </a:r>
            <a:r>
              <a:rPr lang="fo-FO" sz="4400" dirty="0" err="1" smtClean="0">
                <a:solidFill>
                  <a:schemeClr val="bg1"/>
                </a:solidFill>
              </a:rPr>
              <a:t>inflow</a:t>
            </a:r>
            <a:r>
              <a:rPr lang="fo-FO" sz="4400" dirty="0" smtClean="0">
                <a:solidFill>
                  <a:schemeClr val="bg1"/>
                </a:solidFill>
              </a:rPr>
              <a:t> 1993-2014</a:t>
            </a:r>
          </a:p>
          <a:p>
            <a:pPr algn="ctr"/>
            <a:r>
              <a:rPr lang="fo-FO" sz="3200" dirty="0" smtClean="0">
                <a:solidFill>
                  <a:schemeClr val="bg1"/>
                </a:solidFill>
              </a:rPr>
              <a:t>(</a:t>
            </a:r>
            <a:r>
              <a:rPr lang="fo-FO" sz="3200" dirty="0" err="1" smtClean="0">
                <a:solidFill>
                  <a:schemeClr val="bg1"/>
                </a:solidFill>
              </a:rPr>
              <a:t>Shelfedge</a:t>
            </a:r>
            <a:r>
              <a:rPr lang="fo-FO" sz="3200" dirty="0" smtClean="0">
                <a:solidFill>
                  <a:schemeClr val="bg1"/>
                </a:solidFill>
              </a:rPr>
              <a:t> </a:t>
            </a:r>
            <a:r>
              <a:rPr lang="fo-FO" sz="3200" dirty="0" err="1" smtClean="0">
                <a:solidFill>
                  <a:schemeClr val="bg1"/>
                </a:solidFill>
              </a:rPr>
              <a:t>to</a:t>
            </a:r>
            <a:r>
              <a:rPr lang="fo-FO" sz="3200" dirty="0" smtClean="0">
                <a:solidFill>
                  <a:schemeClr val="bg1"/>
                </a:solidFill>
              </a:rPr>
              <a:t> </a:t>
            </a:r>
            <a:r>
              <a:rPr lang="fo-FO" sz="3200" dirty="0" err="1" smtClean="0">
                <a:solidFill>
                  <a:schemeClr val="bg1"/>
                </a:solidFill>
              </a:rPr>
              <a:t>shelfedge</a:t>
            </a:r>
            <a:r>
              <a:rPr lang="fo-FO" sz="3200" dirty="0" smtClean="0">
                <a:solidFill>
                  <a:schemeClr val="bg1"/>
                </a:solidFill>
              </a:rPr>
              <a:t>)</a:t>
            </a:r>
            <a:endParaRPr lang="fo-FO" sz="3200" dirty="0">
              <a:solidFill>
                <a:schemeClr val="bg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779172" y="4209393"/>
            <a:ext cx="1734207" cy="1150883"/>
          </a:xfrm>
          <a:custGeom>
            <a:avLst/>
            <a:gdLst>
              <a:gd name="connsiteX0" fmla="*/ 0 w 1734207"/>
              <a:gd name="connsiteY0" fmla="*/ 1150883 h 1150883"/>
              <a:gd name="connsiteX1" fmla="*/ 504497 w 1734207"/>
              <a:gd name="connsiteY1" fmla="*/ 504497 h 1150883"/>
              <a:gd name="connsiteX2" fmla="*/ 1245476 w 1734207"/>
              <a:gd name="connsiteY2" fmla="*/ 268014 h 1150883"/>
              <a:gd name="connsiteX3" fmla="*/ 1734207 w 1734207"/>
              <a:gd name="connsiteY3" fmla="*/ 0 h 115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207" h="1150883">
                <a:moveTo>
                  <a:pt x="0" y="1150883"/>
                </a:moveTo>
                <a:cubicBezTo>
                  <a:pt x="148459" y="901262"/>
                  <a:pt x="296918" y="651642"/>
                  <a:pt x="504497" y="504497"/>
                </a:cubicBezTo>
                <a:cubicBezTo>
                  <a:pt x="712076" y="357352"/>
                  <a:pt x="1040524" y="352097"/>
                  <a:pt x="1245476" y="268014"/>
                </a:cubicBezTo>
                <a:cubicBezTo>
                  <a:pt x="1450428" y="183931"/>
                  <a:pt x="1592317" y="91965"/>
                  <a:pt x="1734207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4" name="Freeform 23"/>
          <p:cNvSpPr/>
          <p:nvPr/>
        </p:nvSpPr>
        <p:spPr>
          <a:xfrm>
            <a:off x="6101255" y="4319752"/>
            <a:ext cx="1986455" cy="457200"/>
          </a:xfrm>
          <a:custGeom>
            <a:avLst/>
            <a:gdLst>
              <a:gd name="connsiteX0" fmla="*/ 0 w 1986455"/>
              <a:gd name="connsiteY0" fmla="*/ 457200 h 457200"/>
              <a:gd name="connsiteX1" fmla="*/ 1150883 w 1986455"/>
              <a:gd name="connsiteY1" fmla="*/ 283779 h 457200"/>
              <a:gd name="connsiteX2" fmla="*/ 1986455 w 1986455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6455" h="457200">
                <a:moveTo>
                  <a:pt x="0" y="457200"/>
                </a:moveTo>
                <a:cubicBezTo>
                  <a:pt x="409903" y="408589"/>
                  <a:pt x="819807" y="359979"/>
                  <a:pt x="1150883" y="283779"/>
                </a:cubicBezTo>
                <a:cubicBezTo>
                  <a:pt x="1481959" y="207579"/>
                  <a:pt x="1734207" y="103789"/>
                  <a:pt x="1986455" y="0"/>
                </a:cubicBezTo>
              </a:path>
            </a:pathLst>
          </a:cu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7211262" y="2971800"/>
            <a:ext cx="1633524" cy="6463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o-FO" b="1" dirty="0" err="1" smtClean="0">
                <a:solidFill>
                  <a:schemeClr val="bg1"/>
                </a:solidFill>
              </a:rPr>
              <a:t>Faroe</a:t>
            </a:r>
            <a:r>
              <a:rPr lang="fo-FO" b="1" dirty="0" smtClean="0">
                <a:solidFill>
                  <a:schemeClr val="bg1"/>
                </a:solidFill>
              </a:rPr>
              <a:t> </a:t>
            </a:r>
            <a:r>
              <a:rPr lang="fo-FO" b="1" dirty="0" err="1" smtClean="0">
                <a:solidFill>
                  <a:schemeClr val="bg1"/>
                </a:solidFill>
              </a:rPr>
              <a:t>branch</a:t>
            </a:r>
            <a:endParaRPr lang="fo-FO" b="1" dirty="0" smtClean="0">
              <a:solidFill>
                <a:schemeClr val="bg1"/>
              </a:solidFill>
            </a:endParaRPr>
          </a:p>
          <a:p>
            <a:pPr algn="ctr"/>
            <a:r>
              <a:rPr lang="fo-FO" b="1" dirty="0" err="1" smtClean="0">
                <a:solidFill>
                  <a:schemeClr val="bg1"/>
                </a:solidFill>
              </a:rPr>
              <a:t>Average</a:t>
            </a:r>
            <a:r>
              <a:rPr lang="fo-FO" b="1" dirty="0" smtClean="0">
                <a:solidFill>
                  <a:schemeClr val="bg1"/>
                </a:solidFill>
              </a:rPr>
              <a:t>: 3.8 </a:t>
            </a:r>
            <a:r>
              <a:rPr lang="fo-FO" b="1" dirty="0" err="1" smtClean="0">
                <a:solidFill>
                  <a:schemeClr val="bg1"/>
                </a:solidFill>
              </a:rPr>
              <a:t>Sv</a:t>
            </a:r>
            <a:endParaRPr lang="fo-FO" b="1" dirty="0">
              <a:solidFill>
                <a:schemeClr val="bg1"/>
              </a:solidFill>
            </a:endParaRP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239000" y="4724400"/>
            <a:ext cx="1737720" cy="6463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o-FO" b="1" dirty="0" err="1" smtClean="0">
                <a:solidFill>
                  <a:schemeClr val="bg1"/>
                </a:solidFill>
              </a:rPr>
              <a:t>Shetland</a:t>
            </a:r>
            <a:r>
              <a:rPr lang="fo-FO" b="1" dirty="0" smtClean="0">
                <a:solidFill>
                  <a:schemeClr val="bg1"/>
                </a:solidFill>
              </a:rPr>
              <a:t> </a:t>
            </a:r>
            <a:r>
              <a:rPr lang="fo-FO" b="1" dirty="0" err="1" smtClean="0">
                <a:solidFill>
                  <a:schemeClr val="bg1"/>
                </a:solidFill>
              </a:rPr>
              <a:t>branch</a:t>
            </a:r>
            <a:endParaRPr lang="fo-FO" b="1" dirty="0" smtClean="0">
              <a:solidFill>
                <a:schemeClr val="bg1"/>
              </a:solidFill>
            </a:endParaRPr>
          </a:p>
          <a:p>
            <a:pPr algn="ctr"/>
            <a:r>
              <a:rPr lang="fo-FO" b="1" dirty="0" err="1" smtClean="0">
                <a:solidFill>
                  <a:schemeClr val="bg1"/>
                </a:solidFill>
              </a:rPr>
              <a:t>Average</a:t>
            </a:r>
            <a:r>
              <a:rPr lang="fo-FO" b="1" dirty="0" smtClean="0">
                <a:solidFill>
                  <a:schemeClr val="bg1"/>
                </a:solidFill>
              </a:rPr>
              <a:t>: 2.7 </a:t>
            </a:r>
            <a:r>
              <a:rPr lang="fo-FO" b="1" dirty="0" err="1" smtClean="0">
                <a:solidFill>
                  <a:schemeClr val="bg1"/>
                </a:solidFill>
              </a:rPr>
              <a:t>Sv</a:t>
            </a:r>
            <a:endParaRPr lang="fo-FO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0_Meetings\2016\DMI Mars\time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14800"/>
            <a:ext cx="5300663" cy="2533650"/>
          </a:xfrm>
          <a:prstGeom prst="rect">
            <a:avLst/>
          </a:prstGeom>
          <a:noFill/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838200" y="3733800"/>
            <a:ext cx="5040739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o-FO" b="1" dirty="0" err="1" smtClean="0">
                <a:solidFill>
                  <a:schemeClr val="bg1"/>
                </a:solidFill>
              </a:rPr>
              <a:t>Total</a:t>
            </a:r>
            <a:r>
              <a:rPr lang="fo-FO" b="1" dirty="0" smtClean="0">
                <a:solidFill>
                  <a:schemeClr val="bg1"/>
                </a:solidFill>
              </a:rPr>
              <a:t> </a:t>
            </a:r>
            <a:r>
              <a:rPr lang="fo-FO" b="1" dirty="0" err="1" smtClean="0">
                <a:solidFill>
                  <a:schemeClr val="bg1"/>
                </a:solidFill>
              </a:rPr>
              <a:t>Iceland</a:t>
            </a:r>
            <a:r>
              <a:rPr lang="fo-FO" b="1" dirty="0" smtClean="0">
                <a:solidFill>
                  <a:schemeClr val="bg1"/>
                </a:solidFill>
              </a:rPr>
              <a:t> – </a:t>
            </a:r>
            <a:r>
              <a:rPr lang="fo-FO" b="1" dirty="0" err="1" smtClean="0">
                <a:solidFill>
                  <a:schemeClr val="bg1"/>
                </a:solidFill>
              </a:rPr>
              <a:t>Shetland</a:t>
            </a:r>
            <a:r>
              <a:rPr lang="fo-FO" b="1" dirty="0" smtClean="0">
                <a:solidFill>
                  <a:schemeClr val="bg1"/>
                </a:solidFill>
              </a:rPr>
              <a:t> </a:t>
            </a:r>
            <a:r>
              <a:rPr lang="fo-FO" b="1" dirty="0" err="1" smtClean="0">
                <a:solidFill>
                  <a:schemeClr val="bg1"/>
                </a:solidFill>
              </a:rPr>
              <a:t>trend</a:t>
            </a:r>
            <a:r>
              <a:rPr lang="fo-FO" b="1" dirty="0" smtClean="0">
                <a:solidFill>
                  <a:schemeClr val="bg1"/>
                </a:solidFill>
              </a:rPr>
              <a:t> +0.002±0.03 </a:t>
            </a:r>
            <a:r>
              <a:rPr lang="fo-FO" b="1" dirty="0" err="1" smtClean="0">
                <a:solidFill>
                  <a:schemeClr val="bg1"/>
                </a:solidFill>
              </a:rPr>
              <a:t>Sv</a:t>
            </a:r>
            <a:r>
              <a:rPr lang="fo-FO" b="1" dirty="0" smtClean="0">
                <a:solidFill>
                  <a:schemeClr val="bg1"/>
                </a:solidFill>
              </a:rPr>
              <a:t>/</a:t>
            </a:r>
            <a:r>
              <a:rPr lang="fo-FO" b="1" dirty="0" err="1" smtClean="0">
                <a:solidFill>
                  <a:schemeClr val="bg1"/>
                </a:solidFill>
              </a:rPr>
              <a:t>year</a:t>
            </a:r>
            <a:endParaRPr lang="fo-FO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7800" y="5867400"/>
            <a:ext cx="41553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dirty="0" err="1" smtClean="0"/>
              <a:t>Shetland</a:t>
            </a:r>
            <a:r>
              <a:rPr lang="fo-FO" dirty="0" smtClean="0"/>
              <a:t> </a:t>
            </a:r>
            <a:r>
              <a:rPr lang="fo-FO" dirty="0" err="1" smtClean="0"/>
              <a:t>branch</a:t>
            </a:r>
            <a:r>
              <a:rPr lang="fo-FO" dirty="0" smtClean="0"/>
              <a:t> </a:t>
            </a:r>
            <a:r>
              <a:rPr lang="fo-FO" dirty="0" err="1" smtClean="0"/>
              <a:t>trend</a:t>
            </a:r>
            <a:r>
              <a:rPr lang="fo-FO" dirty="0" smtClean="0"/>
              <a:t>: -0.01±0.02 </a:t>
            </a:r>
            <a:r>
              <a:rPr lang="fo-FO" dirty="0" err="1" smtClean="0"/>
              <a:t>Sv</a:t>
            </a:r>
            <a:r>
              <a:rPr lang="fo-FO" dirty="0" smtClean="0"/>
              <a:t>/</a:t>
            </a:r>
            <a:r>
              <a:rPr lang="fo-FO" dirty="0" err="1" smtClean="0"/>
              <a:t>year</a:t>
            </a:r>
            <a:endParaRPr lang="fo-FO" dirty="0"/>
          </a:p>
        </p:txBody>
      </p:sp>
      <p:sp>
        <p:nvSpPr>
          <p:cNvPr id="34" name="TextBox 33"/>
          <p:cNvSpPr txBox="1"/>
          <p:nvPr/>
        </p:nvSpPr>
        <p:spPr>
          <a:xfrm>
            <a:off x="1532467" y="4989689"/>
            <a:ext cx="40152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dirty="0" err="1" smtClean="0"/>
              <a:t>Faroe</a:t>
            </a:r>
            <a:r>
              <a:rPr lang="fo-FO" dirty="0" smtClean="0"/>
              <a:t> </a:t>
            </a:r>
            <a:r>
              <a:rPr lang="fo-FO" dirty="0" err="1" smtClean="0"/>
              <a:t>branch</a:t>
            </a:r>
            <a:r>
              <a:rPr lang="fo-FO" dirty="0" smtClean="0"/>
              <a:t> </a:t>
            </a:r>
            <a:r>
              <a:rPr lang="fo-FO" dirty="0" err="1" smtClean="0"/>
              <a:t>trend</a:t>
            </a:r>
            <a:r>
              <a:rPr lang="fo-FO" dirty="0" smtClean="0"/>
              <a:t>: +0.01±0.01 </a:t>
            </a:r>
            <a:r>
              <a:rPr lang="fo-FO" dirty="0" err="1" smtClean="0"/>
              <a:t>Sv</a:t>
            </a:r>
            <a:r>
              <a:rPr lang="fo-FO" dirty="0" smtClean="0"/>
              <a:t>/</a:t>
            </a:r>
            <a:r>
              <a:rPr lang="fo-FO" dirty="0" err="1" smtClean="0"/>
              <a:t>year</a:t>
            </a: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2" grpId="0" animBg="1"/>
      <p:bldP spid="36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C_0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87000" y="-4038600"/>
            <a:ext cx="21234400" cy="142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052736"/>
            <a:ext cx="8424936" cy="23762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Heat- &amp; </a:t>
            </a:r>
            <a:r>
              <a:rPr lang="en-US" sz="4800" dirty="0" err="1" smtClean="0"/>
              <a:t>Salttransport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of the Faroe Current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fo-FO" sz="3600" dirty="0" smtClean="0"/>
              <a:t>Atlantic water temperature </a:t>
            </a:r>
            <a:r>
              <a:rPr lang="fo-FO" sz="3600" dirty="0" err="1" smtClean="0"/>
              <a:t>and</a:t>
            </a:r>
            <a:r>
              <a:rPr lang="fo-FO" sz="3600" dirty="0" smtClean="0"/>
              <a:t> </a:t>
            </a:r>
            <a:r>
              <a:rPr lang="fo-FO" sz="3600" dirty="0" err="1" smtClean="0"/>
              <a:t>salinity</a:t>
            </a:r>
            <a:r>
              <a:rPr lang="fo-FO" sz="3600" dirty="0" smtClean="0"/>
              <a:t/>
            </a:r>
            <a:br>
              <a:rPr lang="fo-FO" sz="3600" dirty="0" smtClean="0"/>
            </a:br>
            <a:r>
              <a:rPr lang="fo-FO" sz="3600" dirty="0" smtClean="0"/>
              <a:t>(</a:t>
            </a:r>
            <a:r>
              <a:rPr lang="fo-FO" sz="3600" dirty="0" err="1" smtClean="0"/>
              <a:t>Faroe</a:t>
            </a:r>
            <a:r>
              <a:rPr lang="fo-FO" sz="3600" dirty="0" smtClean="0"/>
              <a:t> </a:t>
            </a:r>
            <a:r>
              <a:rPr lang="fo-FO" sz="3600" dirty="0" err="1" smtClean="0"/>
              <a:t>branch</a:t>
            </a:r>
            <a:r>
              <a:rPr lang="fo-FO" sz="3600" dirty="0" smtClean="0"/>
              <a:t>)</a:t>
            </a:r>
            <a:endParaRPr lang="fo-FO" sz="3600" dirty="0"/>
          </a:p>
        </p:txBody>
      </p:sp>
      <p:pic>
        <p:nvPicPr>
          <p:cNvPr id="2050" name="Picture 2" descr="D:\0_Greinir\Section N 2014\GREIN\F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25210"/>
            <a:ext cx="6019800" cy="52835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1676400"/>
            <a:ext cx="659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3200" i="1" dirty="0" smtClean="0">
                <a:solidFill>
                  <a:srgbClr val="C00000"/>
                </a:solidFill>
              </a:rPr>
              <a:t>T</a:t>
            </a:r>
            <a:r>
              <a:rPr lang="fo-FO" sz="3200" i="1" baseline="-25000" dirty="0" smtClean="0">
                <a:solidFill>
                  <a:srgbClr val="C00000"/>
                </a:solidFill>
              </a:rPr>
              <a:t>Atl</a:t>
            </a:r>
            <a:endParaRPr lang="fo-FO" sz="3200" i="1" baseline="-25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1676400"/>
            <a:ext cx="511629" cy="235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6" name="Rectangle 5"/>
          <p:cNvSpPr/>
          <p:nvPr/>
        </p:nvSpPr>
        <p:spPr>
          <a:xfrm>
            <a:off x="4191000" y="4114800"/>
            <a:ext cx="51162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7" name="TextBox 6"/>
          <p:cNvSpPr txBox="1"/>
          <p:nvPr/>
        </p:nvSpPr>
        <p:spPr>
          <a:xfrm>
            <a:off x="4495800" y="3505200"/>
            <a:ext cx="673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3200" i="1" dirty="0" smtClean="0">
                <a:solidFill>
                  <a:srgbClr val="00B050"/>
                </a:solidFill>
              </a:rPr>
              <a:t>S</a:t>
            </a:r>
            <a:r>
              <a:rPr lang="fo-FO" sz="3200" i="1" baseline="-25000" dirty="0" smtClean="0">
                <a:solidFill>
                  <a:srgbClr val="00B050"/>
                </a:solidFill>
              </a:rPr>
              <a:t>Atl</a:t>
            </a:r>
            <a:endParaRPr lang="fo-FO" sz="3200" i="1" baseline="-250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62200" y="2286000"/>
            <a:ext cx="0" cy="2286000"/>
          </a:xfrm>
          <a:prstGeom prst="line">
            <a:avLst/>
          </a:prstGeom>
          <a:ln w="571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2667000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3200" b="1" dirty="0" smtClean="0">
                <a:solidFill>
                  <a:srgbClr val="FF0000"/>
                </a:solidFill>
              </a:rPr>
              <a:t>1°C</a:t>
            </a:r>
            <a:endParaRPr lang="fo-FO" sz="3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7400" y="3429000"/>
            <a:ext cx="0" cy="2286000"/>
          </a:xfrm>
          <a:prstGeom prst="line">
            <a:avLst/>
          </a:prstGeom>
          <a:ln w="571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4724400"/>
            <a:ext cx="140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3200" b="1" dirty="0" smtClean="0">
                <a:solidFill>
                  <a:srgbClr val="00B050"/>
                </a:solidFill>
              </a:rPr>
              <a:t>0.1 psu</a:t>
            </a:r>
            <a:endParaRPr lang="fo-FO" sz="3200" b="1" dirty="0">
              <a:solidFill>
                <a:srgbClr val="00B05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438400" y="1981200"/>
            <a:ext cx="1905000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90800" y="1600200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dirty="0" smtClean="0"/>
              <a:t>SPG-shrinkage</a:t>
            </a:r>
            <a:endParaRPr lang="fo-FO" dirty="0"/>
          </a:p>
        </p:txBody>
      </p:sp>
      <p:sp>
        <p:nvSpPr>
          <p:cNvPr id="21" name="TextBox 20"/>
          <p:cNvSpPr txBox="1"/>
          <p:nvPr/>
        </p:nvSpPr>
        <p:spPr>
          <a:xfrm>
            <a:off x="6477000" y="2057400"/>
            <a:ext cx="13648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dirty="0" smtClean="0">
                <a:solidFill>
                  <a:srgbClr val="C00000"/>
                </a:solidFill>
              </a:rPr>
              <a:t>3-year mean</a:t>
            </a:r>
            <a:endParaRPr lang="fo-F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o-FO" dirty="0" err="1" smtClean="0"/>
              <a:t>Heat</a:t>
            </a:r>
            <a:r>
              <a:rPr lang="fo-FO" dirty="0" smtClean="0"/>
              <a:t> transport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Faroe</a:t>
            </a:r>
            <a:r>
              <a:rPr lang="fo-FO" dirty="0" smtClean="0"/>
              <a:t> </a:t>
            </a:r>
            <a:r>
              <a:rPr lang="fo-FO" dirty="0" err="1" smtClean="0"/>
              <a:t>Current</a:t>
            </a:r>
            <a:r>
              <a:rPr lang="fo-FO" dirty="0" smtClean="0"/>
              <a:t> </a:t>
            </a:r>
            <a:br>
              <a:rPr lang="fo-FO" dirty="0" smtClean="0"/>
            </a:br>
            <a:r>
              <a:rPr lang="fo-FO" sz="3100" dirty="0" smtClean="0"/>
              <a:t>(</a:t>
            </a:r>
            <a:r>
              <a:rPr lang="fo-FO" sz="3100" dirty="0" err="1" smtClean="0"/>
              <a:t>relative</a:t>
            </a:r>
            <a:r>
              <a:rPr lang="fo-FO" sz="3100" dirty="0" smtClean="0"/>
              <a:t> </a:t>
            </a:r>
            <a:r>
              <a:rPr lang="fo-FO" sz="3100" dirty="0" err="1" smtClean="0"/>
              <a:t>to</a:t>
            </a:r>
            <a:r>
              <a:rPr lang="fo-FO" sz="3100" dirty="0" smtClean="0"/>
              <a:t> 0°C)</a:t>
            </a:r>
            <a:endParaRPr lang="fo-FO" sz="3100" dirty="0"/>
          </a:p>
        </p:txBody>
      </p:sp>
      <p:pic>
        <p:nvPicPr>
          <p:cNvPr id="3" name="Picture 2" descr="D:\0_Greinir\Section N 2014\GREIN\Fig_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0721"/>
            <a:ext cx="5334000" cy="520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1524000" y="3124200"/>
            <a:ext cx="4191000" cy="2590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14800" y="4724400"/>
            <a:ext cx="285225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o-FO" sz="2400" dirty="0" smtClean="0">
                <a:solidFill>
                  <a:schemeClr val="bg1"/>
                </a:solidFill>
              </a:rPr>
              <a:t>20 year trend: 18±8%</a:t>
            </a:r>
            <a:endParaRPr lang="fo-FO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81000"/>
            <a:ext cx="117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400" dirty="0" smtClean="0">
                <a:solidFill>
                  <a:schemeClr val="bg1"/>
                </a:solidFill>
              </a:rPr>
              <a:t>Relative</a:t>
            </a:r>
            <a:endParaRPr lang="fo-FO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971800"/>
            <a:ext cx="13648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dirty="0" smtClean="0">
                <a:solidFill>
                  <a:srgbClr val="C00000"/>
                </a:solidFill>
              </a:rPr>
              <a:t>3-year mean</a:t>
            </a:r>
            <a:endParaRPr lang="fo-FO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590800"/>
            <a:ext cx="12209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dirty="0" smtClean="0">
                <a:solidFill>
                  <a:srgbClr val="C00000"/>
                </a:solidFill>
              </a:rPr>
              <a:t>± </a:t>
            </a:r>
            <a:r>
              <a:rPr lang="fo-FO" dirty="0" err="1" smtClean="0">
                <a:solidFill>
                  <a:srgbClr val="C00000"/>
                </a:solidFill>
              </a:rPr>
              <a:t>std</a:t>
            </a:r>
            <a:r>
              <a:rPr lang="fo-FO" dirty="0" smtClean="0">
                <a:solidFill>
                  <a:srgbClr val="C00000"/>
                </a:solidFill>
              </a:rPr>
              <a:t>. </a:t>
            </a:r>
            <a:r>
              <a:rPr lang="fo-FO" dirty="0" err="1" smtClean="0">
                <a:solidFill>
                  <a:srgbClr val="C00000"/>
                </a:solidFill>
              </a:rPr>
              <a:t>error</a:t>
            </a:r>
            <a:endParaRPr lang="fo-FO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905000"/>
            <a:ext cx="14318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o-FO" dirty="0" err="1" smtClean="0"/>
              <a:t>Annual</a:t>
            </a:r>
            <a:r>
              <a:rPr lang="fo-FO" dirty="0" smtClean="0"/>
              <a:t> </a:t>
            </a:r>
            <a:r>
              <a:rPr lang="fo-FO" dirty="0" err="1" smtClean="0"/>
              <a:t>mean</a:t>
            </a:r>
            <a:endParaRPr lang="fo-FO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62600" y="3711388"/>
            <a:ext cx="219635" cy="632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06035" y="3648635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7" name="TextBox 16"/>
          <p:cNvSpPr txBox="1"/>
          <p:nvPr/>
        </p:nvSpPr>
        <p:spPr>
          <a:xfrm>
            <a:off x="5889812" y="3505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b="1" dirty="0" smtClean="0"/>
              <a:t>2014</a:t>
            </a:r>
            <a:endParaRPr lang="fo-FO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5936</TotalTime>
  <Words>520</Words>
  <Application>Microsoft Office PowerPoint</Application>
  <PresentationFormat>On-screen Show (4:3)</PresentationFormat>
  <Paragraphs>167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coupling between Atlantic inflow and overflow in the Iceland-Scotland region   Bogi Hansen, Karin M. H. Larsen, Hjálmar Hátún, Svein Østerhus, Steffen M. Olsen  </vt:lpstr>
      <vt:lpstr>Slide 2</vt:lpstr>
      <vt:lpstr>Atlantic water on monitoring section</vt:lpstr>
      <vt:lpstr>Slide 4</vt:lpstr>
      <vt:lpstr>Faroe-Shetland Channel</vt:lpstr>
      <vt:lpstr>Slide 6</vt:lpstr>
      <vt:lpstr>Heat- &amp; Salttransport of the Faroe Current</vt:lpstr>
      <vt:lpstr>Atlantic water temperature and salinity (Faroe branch)</vt:lpstr>
      <vt:lpstr>Heat transport of Faroe Current  (relative to 0°C)</vt:lpstr>
      <vt:lpstr>Salt transport relative to 34.95 (≈ FBC-overflow salinity)</vt:lpstr>
      <vt:lpstr>Atlantic inflow  Temperature &amp; Salinity</vt:lpstr>
      <vt:lpstr>Slide 12</vt:lpstr>
      <vt:lpstr>Slide 13</vt:lpstr>
      <vt:lpstr>Coupling of inflow and overflow across the Iceland-Faroe Ridge</vt:lpstr>
      <vt:lpstr>2-year ADCP at 600m depth downstream of Western Valley (Detlef Quadfasel)</vt:lpstr>
      <vt:lpstr>Slide 16</vt:lpstr>
      <vt:lpstr>Observed and modeled  Faroe Current transport</vt:lpstr>
      <vt:lpstr>WOW Project Western valley OverfloW One year measurements</vt:lpstr>
      <vt:lpstr>Future monitoring</vt:lpstr>
      <vt:lpstr>Planned Faroe Current monitoring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Bogi Hansen</dc:creator>
  <cp:lastModifiedBy>Bogi Hansen</cp:lastModifiedBy>
  <cp:revision>134</cp:revision>
  <dcterms:created xsi:type="dcterms:W3CDTF">2014-10-10T11:12:54Z</dcterms:created>
  <dcterms:modified xsi:type="dcterms:W3CDTF">2016-04-12T12:58:57Z</dcterms:modified>
</cp:coreProperties>
</file>